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6"/>
  </p:notesMasterIdLst>
  <p:sldIdLst>
    <p:sldId id="256" r:id="rId2"/>
    <p:sldId id="323" r:id="rId3"/>
    <p:sldId id="324" r:id="rId4"/>
    <p:sldId id="326" r:id="rId5"/>
    <p:sldId id="327" r:id="rId6"/>
    <p:sldId id="329" r:id="rId7"/>
    <p:sldId id="330" r:id="rId8"/>
    <p:sldId id="335" r:id="rId9"/>
    <p:sldId id="332" r:id="rId10"/>
    <p:sldId id="334" r:id="rId11"/>
    <p:sldId id="333" r:id="rId12"/>
    <p:sldId id="338" r:id="rId13"/>
    <p:sldId id="337" r:id="rId14"/>
    <p:sldId id="336" r:id="rId15"/>
    <p:sldId id="339" r:id="rId16"/>
    <p:sldId id="340" r:id="rId17"/>
    <p:sldId id="341" r:id="rId18"/>
    <p:sldId id="342" r:id="rId19"/>
    <p:sldId id="343" r:id="rId20"/>
    <p:sldId id="345" r:id="rId21"/>
    <p:sldId id="344" r:id="rId22"/>
    <p:sldId id="346" r:id="rId23"/>
    <p:sldId id="347" r:id="rId24"/>
    <p:sldId id="348" r:id="rId25"/>
    <p:sldId id="354" r:id="rId26"/>
    <p:sldId id="349" r:id="rId27"/>
    <p:sldId id="350" r:id="rId28"/>
    <p:sldId id="351" r:id="rId29"/>
    <p:sldId id="352" r:id="rId30"/>
    <p:sldId id="353" r:id="rId31"/>
    <p:sldId id="355" r:id="rId32"/>
    <p:sldId id="356" r:id="rId33"/>
    <p:sldId id="357" r:id="rId34"/>
    <p:sldId id="308" r:id="rId35"/>
    <p:sldId id="309" r:id="rId36"/>
    <p:sldId id="310" r:id="rId37"/>
    <p:sldId id="320" r:id="rId38"/>
    <p:sldId id="312" r:id="rId39"/>
    <p:sldId id="321" r:id="rId40"/>
    <p:sldId id="313" r:id="rId41"/>
    <p:sldId id="314" r:id="rId42"/>
    <p:sldId id="316" r:id="rId43"/>
    <p:sldId id="317" r:id="rId44"/>
    <p:sldId id="318" r:id="rId45"/>
    <p:sldId id="319" r:id="rId46"/>
    <p:sldId id="322" r:id="rId47"/>
    <p:sldId id="364" r:id="rId48"/>
    <p:sldId id="358" r:id="rId49"/>
    <p:sldId id="359" r:id="rId50"/>
    <p:sldId id="360" r:id="rId51"/>
    <p:sldId id="361" r:id="rId52"/>
    <p:sldId id="362" r:id="rId53"/>
    <p:sldId id="363" r:id="rId54"/>
    <p:sldId id="257" r:id="rId55"/>
    <p:sldId id="260" r:id="rId56"/>
    <p:sldId id="261" r:id="rId57"/>
    <p:sldId id="296" r:id="rId58"/>
    <p:sldId id="297" r:id="rId59"/>
    <p:sldId id="298" r:id="rId60"/>
    <p:sldId id="299" r:id="rId61"/>
    <p:sldId id="301" r:id="rId62"/>
    <p:sldId id="300" r:id="rId63"/>
    <p:sldId id="302" r:id="rId64"/>
    <p:sldId id="303" r:id="rId65"/>
    <p:sldId id="304" r:id="rId66"/>
    <p:sldId id="305" r:id="rId67"/>
    <p:sldId id="306" r:id="rId68"/>
    <p:sldId id="266" r:id="rId69"/>
    <p:sldId id="258" r:id="rId70"/>
    <p:sldId id="259" r:id="rId71"/>
    <p:sldId id="263" r:id="rId72"/>
    <p:sldId id="264" r:id="rId73"/>
    <p:sldId id="265" r:id="rId74"/>
    <p:sldId id="262" r:id="rId75"/>
    <p:sldId id="267" r:id="rId76"/>
    <p:sldId id="268" r:id="rId77"/>
    <p:sldId id="269" r:id="rId78"/>
    <p:sldId id="270" r:id="rId79"/>
    <p:sldId id="271" r:id="rId80"/>
    <p:sldId id="272" r:id="rId81"/>
    <p:sldId id="273" r:id="rId82"/>
    <p:sldId id="294" r:id="rId83"/>
    <p:sldId id="295" r:id="rId84"/>
    <p:sldId id="307" r:id="rId85"/>
    <p:sldId id="274" r:id="rId86"/>
    <p:sldId id="275" r:id="rId87"/>
    <p:sldId id="276" r:id="rId88"/>
    <p:sldId id="277" r:id="rId89"/>
    <p:sldId id="278" r:id="rId90"/>
    <p:sldId id="279" r:id="rId91"/>
    <p:sldId id="280" r:id="rId92"/>
    <p:sldId id="281" r:id="rId93"/>
    <p:sldId id="282" r:id="rId94"/>
    <p:sldId id="283" r:id="rId95"/>
    <p:sldId id="284" r:id="rId96"/>
    <p:sldId id="285" r:id="rId97"/>
    <p:sldId id="286" r:id="rId98"/>
    <p:sldId id="287" r:id="rId99"/>
    <p:sldId id="288" r:id="rId100"/>
    <p:sldId id="290" r:id="rId101"/>
    <p:sldId id="289" r:id="rId102"/>
    <p:sldId id="291" r:id="rId103"/>
    <p:sldId id="292" r:id="rId104"/>
    <p:sldId id="293" r:id="rId10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83695" autoAdjust="0"/>
  </p:normalViewPr>
  <p:slideViewPr>
    <p:cSldViewPr snapToGrid="0">
      <p:cViewPr varScale="1">
        <p:scale>
          <a:sx n="80" d="100"/>
          <a:sy n="80" d="100"/>
        </p:scale>
        <p:origin x="93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80E384-19C5-49A0-84D1-9A10C43AEF78}" type="datetimeFigureOut">
              <a:rPr lang="zh-CN" altLang="en-US" smtClean="0"/>
              <a:t>2025/1/13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D28DC2-5057-445C-8872-C1533802A2F5}" type="slidenum">
              <a:rPr lang="zh-CN" altLang="en-US" smtClean="0"/>
              <a:t>‹#›</a:t>
            </a:fld>
            <a:endParaRPr lang="zh-CN" altLang="en-US"/>
          </a:p>
        </p:txBody>
      </p:sp>
    </p:spTree>
    <p:extLst>
      <p:ext uri="{BB962C8B-B14F-4D97-AF65-F5344CB8AC3E}">
        <p14:creationId xmlns:p14="http://schemas.microsoft.com/office/powerpoint/2010/main" val="4192621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澳洲新南威尔士</a:t>
            </a:r>
          </a:p>
        </p:txBody>
      </p:sp>
      <p:sp>
        <p:nvSpPr>
          <p:cNvPr id="4" name="灯片编号占位符 3"/>
          <p:cNvSpPr>
            <a:spLocks noGrp="1"/>
          </p:cNvSpPr>
          <p:nvPr>
            <p:ph type="sldNum" sz="quarter" idx="5"/>
          </p:nvPr>
        </p:nvSpPr>
        <p:spPr/>
        <p:txBody>
          <a:bodyPr/>
          <a:lstStyle/>
          <a:p>
            <a:fld id="{13D28DC2-5057-445C-8872-C1533802A2F5}" type="slidenum">
              <a:rPr lang="zh-CN" altLang="en-US" smtClean="0"/>
              <a:t>3</a:t>
            </a:fld>
            <a:endParaRPr lang="zh-CN" altLang="en-US"/>
          </a:p>
        </p:txBody>
      </p:sp>
    </p:spTree>
    <p:extLst>
      <p:ext uri="{BB962C8B-B14F-4D97-AF65-F5344CB8AC3E}">
        <p14:creationId xmlns:p14="http://schemas.microsoft.com/office/powerpoint/2010/main" val="2915790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加利福尼亚大学圣克鲁兹分校</a:t>
            </a:r>
            <a:endParaRPr lang="en-US" altLang="zh-CN" dirty="0"/>
          </a:p>
          <a:p>
            <a:r>
              <a:rPr lang="zh-CN" altLang="en-US" dirty="0"/>
              <a:t>威廉姆斯学院</a:t>
            </a:r>
          </a:p>
        </p:txBody>
      </p:sp>
      <p:sp>
        <p:nvSpPr>
          <p:cNvPr id="4" name="灯片编号占位符 3"/>
          <p:cNvSpPr>
            <a:spLocks noGrp="1"/>
          </p:cNvSpPr>
          <p:nvPr>
            <p:ph type="sldNum" sz="quarter" idx="5"/>
          </p:nvPr>
        </p:nvSpPr>
        <p:spPr/>
        <p:txBody>
          <a:bodyPr/>
          <a:lstStyle/>
          <a:p>
            <a:fld id="{13D28DC2-5057-445C-8872-C1533802A2F5}" type="slidenum">
              <a:rPr lang="zh-CN" altLang="en-US" smtClean="0"/>
              <a:t>16</a:t>
            </a:fld>
            <a:endParaRPr lang="zh-CN" altLang="en-US"/>
          </a:p>
        </p:txBody>
      </p:sp>
    </p:spTree>
    <p:extLst>
      <p:ext uri="{BB962C8B-B14F-4D97-AF65-F5344CB8AC3E}">
        <p14:creationId xmlns:p14="http://schemas.microsoft.com/office/powerpoint/2010/main" val="6038119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为了便于说明，我们对</a:t>
            </a:r>
            <a:r>
              <a:rPr lang="en-US" altLang="zh-CN" dirty="0"/>
              <a:t>mover</a:t>
            </a:r>
            <a:r>
              <a:rPr lang="zh-CN" altLang="en-US" dirty="0"/>
              <a:t>逻辑的介绍针对的是一种理想化的多线程语言，它捕捉了多线程函数规范的基本复杂性。将逻辑扩展到更复杂的语言仍然是未来工作的重要课题。</a:t>
            </a:r>
            <a:endParaRPr lang="en-US" altLang="zh-CN" dirty="0"/>
          </a:p>
          <a:p>
            <a:endParaRPr lang="en-US" altLang="zh-CN" dirty="0"/>
          </a:p>
          <a:p>
            <a:r>
              <a:rPr lang="zh-CN" altLang="en-US" dirty="0"/>
              <a:t>框架条件是函数规格中用于描述函数</a:t>
            </a:r>
            <a:r>
              <a:rPr lang="zh-CN" altLang="en-US" b="1" dirty="0"/>
              <a:t>可访问和修改的内存范围</a:t>
            </a:r>
            <a:r>
              <a:rPr lang="zh-CN" altLang="en-US" dirty="0"/>
              <a:t>的重要概念。它们有助于模块化验证、隔离副作用、提高代码可复用性，并简化并发程序的推理。将框架条件引入 </a:t>
            </a:r>
            <a:r>
              <a:rPr lang="en-US" altLang="zh-CN" b="1" dirty="0"/>
              <a:t>Mover Logic</a:t>
            </a:r>
            <a:r>
              <a:rPr lang="zh-CN" altLang="en-US" dirty="0"/>
              <a:t> 结合分离逻辑，是未来研究的一个重要方向，可以进一步提升其在复杂并发环境中的应用能力。</a:t>
            </a:r>
          </a:p>
        </p:txBody>
      </p:sp>
      <p:sp>
        <p:nvSpPr>
          <p:cNvPr id="4" name="灯片编号占位符 3"/>
          <p:cNvSpPr>
            <a:spLocks noGrp="1"/>
          </p:cNvSpPr>
          <p:nvPr>
            <p:ph type="sldNum" sz="quarter" idx="5"/>
          </p:nvPr>
        </p:nvSpPr>
        <p:spPr/>
        <p:txBody>
          <a:bodyPr/>
          <a:lstStyle/>
          <a:p>
            <a:fld id="{13D28DC2-5057-445C-8872-C1533802A2F5}" type="slidenum">
              <a:rPr lang="zh-CN" altLang="en-US" smtClean="0"/>
              <a:t>17</a:t>
            </a:fld>
            <a:endParaRPr lang="zh-CN" altLang="en-US"/>
          </a:p>
        </p:txBody>
      </p:sp>
    </p:spTree>
    <p:extLst>
      <p:ext uri="{BB962C8B-B14F-4D97-AF65-F5344CB8AC3E}">
        <p14:creationId xmlns:p14="http://schemas.microsoft.com/office/powerpoint/2010/main" val="3670193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最初：紧密耦合</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r>
              <a:rPr lang="zh-CN" altLang="en-US" b="0" i="0" dirty="0">
                <a:solidFill>
                  <a:srgbClr val="000000"/>
                </a:solidFill>
                <a:effectLst/>
                <a:latin typeface="微软雅黑" panose="020B0503020204020204" pitchFamily="34" charset="-122"/>
                <a:ea typeface="微软雅黑" panose="020B0503020204020204" pitchFamily="34" charset="-122"/>
              </a:rPr>
              <a:t>第一次改进：</a:t>
            </a:r>
            <a:r>
              <a:rPr lang="en-US" altLang="zh-CN" b="0" i="0" dirty="0">
                <a:solidFill>
                  <a:srgbClr val="000000"/>
                </a:solidFill>
                <a:effectLst/>
                <a:latin typeface="微软雅黑" panose="020B0503020204020204" pitchFamily="34" charset="-122"/>
                <a:ea typeface="微软雅黑" panose="020B0503020204020204" pitchFamily="34" charset="-122"/>
              </a:rPr>
              <a:t>post</a:t>
            </a:r>
            <a:r>
              <a:rPr lang="zh-CN" altLang="en-US" b="0" i="0" dirty="0">
                <a:solidFill>
                  <a:srgbClr val="000000"/>
                </a:solidFill>
                <a:effectLst/>
                <a:latin typeface="微软雅黑" panose="020B0503020204020204" pitchFamily="34" charset="-122"/>
                <a:ea typeface="微软雅黑" panose="020B0503020204020204" pitchFamily="34" charset="-122"/>
              </a:rPr>
              <a:t>的</a:t>
            </a:r>
            <a:r>
              <a:rPr lang="en-US" altLang="zh-CN" b="0" i="0" dirty="0">
                <a:solidFill>
                  <a:srgbClr val="000000"/>
                </a:solidFill>
                <a:effectLst/>
                <a:latin typeface="微软雅黑" panose="020B0503020204020204" pitchFamily="34" charset="-122"/>
                <a:ea typeface="微软雅黑" panose="020B0503020204020204" pitchFamily="34" charset="-122"/>
              </a:rPr>
              <a:t>stable</a:t>
            </a:r>
            <a:r>
              <a:rPr lang="zh-CN" altLang="en-US" b="0" i="0" dirty="0">
                <a:solidFill>
                  <a:srgbClr val="000000"/>
                </a:solidFill>
                <a:effectLst/>
                <a:latin typeface="微软雅黑" panose="020B0503020204020204" pitchFamily="34" charset="-122"/>
                <a:ea typeface="微软雅黑" panose="020B0503020204020204" pitchFamily="34" charset="-122"/>
              </a:rPr>
              <a:t>被破坏</a:t>
            </a:r>
            <a:r>
              <a:rPr lang="en-US" altLang="zh-CN" b="0" i="0" dirty="0">
                <a:solidFill>
                  <a:srgbClr val="000000"/>
                </a:solidFill>
                <a:effectLst/>
                <a:latin typeface="微软雅黑" panose="020B0503020204020204" pitchFamily="34" charset="-122"/>
                <a:ea typeface="微软雅黑" panose="020B0503020204020204" pitchFamily="34" charset="-122"/>
              </a:rPr>
              <a:t> </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relies m == </a:t>
            </a:r>
            <a:r>
              <a:rPr lang="en-US" altLang="zh-CN" b="0" i="0" dirty="0" err="1">
                <a:solidFill>
                  <a:srgbClr val="000000"/>
                </a:solidFill>
                <a:effectLst/>
                <a:latin typeface="微软雅黑" panose="020B0503020204020204" pitchFamily="34" charset="-122"/>
                <a:ea typeface="微软雅黑" panose="020B0503020204020204" pitchFamily="34" charset="-122"/>
              </a:rPr>
              <a:t>tid</a:t>
            </a:r>
            <a:r>
              <a:rPr lang="en-US" altLang="zh-CN" b="0" i="0" dirty="0">
                <a:solidFill>
                  <a:srgbClr val="000000"/>
                </a:solidFill>
                <a:effectLst/>
                <a:latin typeface="微软雅黑" panose="020B0503020204020204" pitchFamily="34" charset="-122"/>
                <a:ea typeface="微软雅黑" panose="020B0503020204020204" pitchFamily="34" charset="-122"/>
              </a:rPr>
              <a:t> ==&gt; x == \old(x)</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err="1">
                <a:solidFill>
                  <a:srgbClr val="000000"/>
                </a:solidFill>
                <a:effectLst/>
                <a:latin typeface="微软雅黑" panose="020B0503020204020204" pitchFamily="34" charset="-122"/>
                <a:ea typeface="微软雅黑" panose="020B0503020204020204" pitchFamily="34" charset="-122"/>
              </a:rPr>
              <a:t>tid</a:t>
            </a:r>
            <a:r>
              <a:rPr lang="zh-CN" altLang="en-US" b="0" i="0" dirty="0">
                <a:solidFill>
                  <a:srgbClr val="000000"/>
                </a:solidFill>
                <a:effectLst/>
                <a:latin typeface="微软雅黑" panose="020B0503020204020204" pitchFamily="34" charset="-122"/>
                <a:ea typeface="微软雅黑" panose="020B0503020204020204" pitchFamily="34" charset="-122"/>
              </a:rPr>
              <a:t>是当前线程的标识符，当</a:t>
            </a:r>
            <a:r>
              <a:rPr lang="en-US" altLang="zh-CN" b="0" i="0" dirty="0">
                <a:solidFill>
                  <a:srgbClr val="000000"/>
                </a:solidFill>
                <a:effectLst/>
                <a:latin typeface="微软雅黑" panose="020B0503020204020204" pitchFamily="34" charset="-122"/>
                <a:ea typeface="微软雅黑" panose="020B0503020204020204" pitchFamily="34" charset="-122"/>
              </a:rPr>
              <a:t>m==</a:t>
            </a:r>
            <a:r>
              <a:rPr lang="en-US" altLang="zh-CN" b="0" i="0" dirty="0" err="1">
                <a:solidFill>
                  <a:srgbClr val="000000"/>
                </a:solidFill>
                <a:effectLst/>
                <a:latin typeface="微软雅黑" panose="020B0503020204020204" pitchFamily="34" charset="-122"/>
                <a:ea typeface="微软雅黑" panose="020B0503020204020204" pitchFamily="34" charset="-122"/>
              </a:rPr>
              <a:t>tid</a:t>
            </a:r>
            <a:r>
              <a:rPr lang="zh-CN" altLang="en-US" b="0" i="0" dirty="0">
                <a:solidFill>
                  <a:srgbClr val="000000"/>
                </a:solidFill>
                <a:effectLst/>
                <a:latin typeface="微软雅黑" panose="020B0503020204020204" pitchFamily="34" charset="-122"/>
                <a:ea typeface="微软雅黑" panose="020B0503020204020204" pitchFamily="34" charset="-122"/>
              </a:rPr>
              <a:t>时，锁</a:t>
            </a:r>
            <a:r>
              <a:rPr lang="en-US" altLang="zh-CN" b="0" i="0" dirty="0">
                <a:solidFill>
                  <a:srgbClr val="000000"/>
                </a:solidFill>
                <a:effectLst/>
                <a:latin typeface="微软雅黑" panose="020B0503020204020204" pitchFamily="34" charset="-122"/>
                <a:ea typeface="微软雅黑" panose="020B0503020204020204" pitchFamily="34" charset="-122"/>
              </a:rPr>
              <a:t>m</a:t>
            </a:r>
            <a:r>
              <a:rPr lang="zh-CN" altLang="en-US" b="0" i="0" dirty="0">
                <a:solidFill>
                  <a:srgbClr val="000000"/>
                </a:solidFill>
                <a:effectLst/>
                <a:latin typeface="微软雅黑" panose="020B0503020204020204" pitchFamily="34" charset="-122"/>
                <a:ea typeface="微软雅黑" panose="020B0503020204020204" pitchFamily="34" charset="-122"/>
              </a:rPr>
              <a:t>由当前线程持有，</a:t>
            </a:r>
            <a:r>
              <a:rPr lang="en-US" altLang="zh-CN" b="0" i="0" dirty="0">
                <a:solidFill>
                  <a:srgbClr val="000000"/>
                </a:solidFill>
                <a:effectLst/>
                <a:latin typeface="微软雅黑" panose="020B0503020204020204" pitchFamily="34" charset="-122"/>
                <a:ea typeface="微软雅黑" panose="020B0503020204020204" pitchFamily="34" charset="-122"/>
              </a:rPr>
              <a:t>\old</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x</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x</a:t>
            </a:r>
            <a:r>
              <a:rPr lang="zh-CN" altLang="en-US" b="0" i="0" dirty="0">
                <a:solidFill>
                  <a:srgbClr val="000000"/>
                </a:solidFill>
                <a:effectLst/>
                <a:latin typeface="微软雅黑" panose="020B0503020204020204" pitchFamily="34" charset="-122"/>
                <a:ea typeface="微软雅黑" panose="020B0503020204020204" pitchFamily="34" charset="-122"/>
              </a:rPr>
              <a:t>分别表示另一个线程的交错动作之前和之后的</a:t>
            </a:r>
            <a:r>
              <a:rPr lang="en-US" altLang="zh-CN" b="0" i="0" dirty="0">
                <a:solidFill>
                  <a:srgbClr val="000000"/>
                </a:solidFill>
                <a:effectLst/>
                <a:latin typeface="微软雅黑" panose="020B0503020204020204" pitchFamily="34" charset="-122"/>
                <a:ea typeface="微软雅黑" panose="020B0503020204020204" pitchFamily="34" charset="-122"/>
              </a:rPr>
              <a:t>x</a:t>
            </a:r>
            <a:r>
              <a:rPr lang="zh-CN" altLang="en-US" b="0" i="0" dirty="0">
                <a:solidFill>
                  <a:srgbClr val="000000"/>
                </a:solidFill>
                <a:effectLst/>
                <a:latin typeface="微软雅黑" panose="020B0503020204020204" pitchFamily="34" charset="-122"/>
                <a:ea typeface="微软雅黑" panose="020B0503020204020204" pitchFamily="34" charset="-122"/>
              </a:rPr>
              <a:t>值。）</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r>
              <a:rPr lang="zh-CN" altLang="en-US" b="0" i="0" dirty="0">
                <a:solidFill>
                  <a:srgbClr val="000000"/>
                </a:solidFill>
                <a:effectLst/>
                <a:latin typeface="微软雅黑" panose="020B0503020204020204" pitchFamily="34" charset="-122"/>
                <a:ea typeface="微软雅黑" panose="020B0503020204020204" pitchFamily="34" charset="-122"/>
              </a:rPr>
              <a:t>第二次改进：后置条件太弱</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r>
              <a:rPr lang="zh-CN" altLang="en-US" b="0" i="0" dirty="0">
                <a:solidFill>
                  <a:srgbClr val="000000"/>
                </a:solidFill>
                <a:effectLst/>
                <a:latin typeface="微软雅黑" panose="020B0503020204020204" pitchFamily="34" charset="-122"/>
                <a:ea typeface="微软雅黑" panose="020B0503020204020204" pitchFamily="34" charset="-122"/>
              </a:rPr>
              <a:t>第三次改进：</a:t>
            </a:r>
            <a:r>
              <a:rPr lang="zh-CN" altLang="en-US" dirty="0"/>
              <a:t>不变量只在锁 </a:t>
            </a:r>
            <a:r>
              <a:rPr lang="en-US" altLang="zh-CN" dirty="0"/>
              <a:t>m </a:t>
            </a:r>
            <a:r>
              <a:rPr lang="zh-CN" altLang="en-US" dirty="0"/>
              <a:t>为空闲状态时成立：</a:t>
            </a:r>
            <a:r>
              <a:rPr lang="en-US" altLang="zh-CN" dirty="0"/>
              <a:t>m == 0 ==&gt; even(x)</a:t>
            </a:r>
            <a:r>
              <a:rPr lang="zh-CN" altLang="en-US" dirty="0"/>
              <a:t>，仍然紧密耦合，且把库的锁机制（</a:t>
            </a:r>
            <a:r>
              <a:rPr lang="en-US" altLang="zh-CN" dirty="0"/>
              <a:t>m</a:t>
            </a:r>
            <a:r>
              <a:rPr lang="zh-CN" altLang="en-US" dirty="0"/>
              <a:t>）暴露到客户端的规范当中，导致了库的内部实现细节（如锁的使用）泄露到客户端，破坏了模块化设计原则。且如果修改库的锁实现（如改变锁的粒度），可能会破坏现有的客户端逻辑。</a:t>
            </a:r>
          </a:p>
        </p:txBody>
      </p:sp>
      <p:sp>
        <p:nvSpPr>
          <p:cNvPr id="4" name="灯片编号占位符 3"/>
          <p:cNvSpPr>
            <a:spLocks noGrp="1"/>
          </p:cNvSpPr>
          <p:nvPr>
            <p:ph type="sldNum" sz="quarter" idx="5"/>
          </p:nvPr>
        </p:nvSpPr>
        <p:spPr/>
        <p:txBody>
          <a:bodyPr/>
          <a:lstStyle/>
          <a:p>
            <a:fld id="{13D28DC2-5057-445C-8872-C1533802A2F5}" type="slidenum">
              <a:rPr lang="zh-CN" altLang="en-US" smtClean="0"/>
              <a:t>18</a:t>
            </a:fld>
            <a:endParaRPr lang="zh-CN" altLang="en-US"/>
          </a:p>
        </p:txBody>
      </p:sp>
    </p:spTree>
    <p:extLst>
      <p:ext uri="{BB962C8B-B14F-4D97-AF65-F5344CB8AC3E}">
        <p14:creationId xmlns:p14="http://schemas.microsoft.com/office/powerpoint/2010/main" val="40319549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？？为什么公共变量不是</a:t>
            </a:r>
            <a:r>
              <a:rPr lang="en-US" altLang="zh-CN" dirty="0"/>
              <a:t>n</a:t>
            </a:r>
          </a:p>
          <a:p>
            <a:r>
              <a:rPr lang="zh-CN" altLang="en-US" dirty="0"/>
              <a:t>如果一个线程执行的一系列步骤是</a:t>
            </a:r>
            <a:r>
              <a:rPr lang="zh-CN" altLang="en-US" b="1" dirty="0"/>
              <a:t>可化简的</a:t>
            </a:r>
            <a:r>
              <a:rPr lang="zh-CN" altLang="en-US" dirty="0"/>
              <a:t>，那么它必须满足以下条件：</a:t>
            </a:r>
          </a:p>
          <a:p>
            <a:pPr>
              <a:buFont typeface="+mj-lt"/>
              <a:buAutoNum type="arabicPeriod"/>
            </a:pPr>
            <a:r>
              <a:rPr lang="zh-CN" altLang="en-US" b="1" dirty="0"/>
              <a:t>零个或多个右移动子（</a:t>
            </a:r>
            <a:r>
              <a:rPr lang="en-US" altLang="zh-CN" b="1" dirty="0"/>
              <a:t>right-movers</a:t>
            </a:r>
            <a:r>
              <a:rPr lang="zh-CN" altLang="en-US" b="1" dirty="0"/>
              <a:t>）</a:t>
            </a:r>
            <a:r>
              <a:rPr lang="zh-CN" altLang="en-US" dirty="0"/>
              <a:t>；</a:t>
            </a:r>
          </a:p>
          <a:p>
            <a:pPr>
              <a:buFont typeface="+mj-lt"/>
              <a:buAutoNum type="arabicPeriod"/>
            </a:pPr>
            <a:r>
              <a:rPr lang="zh-CN" altLang="en-US" b="1" dirty="0"/>
              <a:t>最多一个非移动子（</a:t>
            </a:r>
            <a:r>
              <a:rPr lang="en-US" altLang="zh-CN" b="1" dirty="0"/>
              <a:t>non-mover</a:t>
            </a:r>
            <a:r>
              <a:rPr lang="zh-CN" altLang="en-US" b="1" dirty="0"/>
              <a:t>）</a:t>
            </a:r>
            <a:r>
              <a:rPr lang="zh-CN" altLang="en-US" dirty="0"/>
              <a:t>；</a:t>
            </a:r>
          </a:p>
          <a:p>
            <a:pPr>
              <a:buFont typeface="+mj-lt"/>
              <a:buAutoNum type="arabicPeriod"/>
            </a:pPr>
            <a:r>
              <a:rPr lang="zh-CN" altLang="en-US" b="1" dirty="0"/>
              <a:t>零个或多个左移动子（</a:t>
            </a:r>
            <a:r>
              <a:rPr lang="en-US" altLang="zh-CN" b="1" dirty="0"/>
              <a:t>left-movers</a:t>
            </a:r>
            <a:r>
              <a:rPr lang="zh-CN" altLang="en-US" b="1" dirty="0"/>
              <a:t>）</a:t>
            </a:r>
            <a:r>
              <a:rPr lang="zh-CN" altLang="en-US" dirty="0"/>
              <a:t>。</a:t>
            </a:r>
          </a:p>
          <a:p>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20</a:t>
            </a:fld>
            <a:endParaRPr lang="zh-CN" altLang="en-US"/>
          </a:p>
        </p:txBody>
      </p:sp>
    </p:spTree>
    <p:extLst>
      <p:ext uri="{BB962C8B-B14F-4D97-AF65-F5344CB8AC3E}">
        <p14:creationId xmlns:p14="http://schemas.microsoft.com/office/powerpoint/2010/main" val="10027633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在 </a:t>
            </a:r>
            <a:r>
              <a:rPr lang="en-US" altLang="zh-CN" b="1" dirty="0"/>
              <a:t>Mover Logic</a:t>
            </a:r>
            <a:r>
              <a:rPr lang="zh-CN" altLang="en-US" dirty="0"/>
              <a:t> 中，使用 </a:t>
            </a:r>
            <a:r>
              <a:rPr lang="en-US" altLang="zh-CN" b="1" dirty="0"/>
              <a:t>yield </a:t>
            </a:r>
            <a:r>
              <a:rPr lang="zh-CN" altLang="en-US" dirty="0"/>
              <a:t>来标记线程的干扰点。</a:t>
            </a:r>
            <a:r>
              <a:rPr lang="en-US" altLang="zh-CN" b="1" dirty="0"/>
              <a:t>yield</a:t>
            </a:r>
            <a:r>
              <a:rPr lang="zh-CN" altLang="en-US" dirty="0"/>
              <a:t> 本身没有运行时影响，两个 </a:t>
            </a:r>
            <a:r>
              <a:rPr lang="en-US" altLang="zh-CN" dirty="0"/>
              <a:t>yield </a:t>
            </a:r>
            <a:r>
              <a:rPr lang="zh-CN" altLang="en-US" dirty="0"/>
              <a:t>点之间的操作是可化简为“原子的”，从而看作顺序模型进行验证。稳定性要求：与 </a:t>
            </a:r>
            <a:r>
              <a:rPr lang="en-US" altLang="zh-CN" b="1" dirty="0"/>
              <a:t>RG </a:t>
            </a:r>
            <a:r>
              <a:rPr lang="zh-CN" altLang="en-US" dirty="0"/>
              <a:t>中必须在</a:t>
            </a:r>
            <a:r>
              <a:rPr lang="en-US" altLang="zh-CN" b="1" dirty="0"/>
              <a:t>rely</a:t>
            </a:r>
            <a:r>
              <a:rPr lang="zh-CN" altLang="en-US" dirty="0"/>
              <a:t>下稳定所有状态谓词不同，只需要 </a:t>
            </a:r>
            <a:r>
              <a:rPr lang="en-US" altLang="zh-CN" b="1" dirty="0"/>
              <a:t>yield </a:t>
            </a:r>
            <a:r>
              <a:rPr lang="zh-CN" altLang="en-US" dirty="0"/>
              <a:t>处的不变量在依赖假设下必须是稳定的。大大减少了验证的复杂性，避免了必须维护整个系统的所有共享状态稳定。</a:t>
            </a:r>
            <a:endParaRPr lang="en-US" altLang="zh-CN" dirty="0"/>
          </a:p>
          <a:p>
            <a:pPr algn="just"/>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r>
              <a:rPr lang="en-US" altLang="zh-CN" b="0" i="0" dirty="0">
                <a:solidFill>
                  <a:srgbClr val="000000"/>
                </a:solidFill>
                <a:effectLst/>
                <a:latin typeface="微软雅黑" panose="020B0503020204020204" pitchFamily="34" charset="-122"/>
                <a:ea typeface="微软雅黑" panose="020B0503020204020204" pitchFamily="34" charset="-122"/>
              </a:rPr>
              <a:t>int x both mover  If m==</a:t>
            </a:r>
            <a:r>
              <a:rPr lang="en-US" altLang="zh-CN" b="0" i="0" dirty="0" err="1">
                <a:solidFill>
                  <a:srgbClr val="000000"/>
                </a:solidFill>
                <a:effectLst/>
                <a:latin typeface="微软雅黑" panose="020B0503020204020204" pitchFamily="34" charset="-122"/>
                <a:ea typeface="微软雅黑" panose="020B0503020204020204" pitchFamily="34" charset="-122"/>
              </a:rPr>
              <a:t>tid</a:t>
            </a:r>
            <a:r>
              <a:rPr lang="zh-CN" altLang="en-US" b="0" i="0" dirty="0">
                <a:solidFill>
                  <a:srgbClr val="000000"/>
                </a:solidFill>
                <a:effectLst/>
                <a:latin typeface="微软雅黑" panose="020B0503020204020204" pitchFamily="34" charset="-122"/>
                <a:ea typeface="微软雅黑" panose="020B0503020204020204" pitchFamily="34" charset="-122"/>
              </a:rPr>
              <a:t>；意味着只要当前线程持有锁</a:t>
            </a:r>
            <a:r>
              <a:rPr lang="en-US" altLang="zh-CN" b="0" i="0" dirty="0">
                <a:solidFill>
                  <a:srgbClr val="000000"/>
                </a:solidFill>
                <a:effectLst/>
                <a:latin typeface="微软雅黑" panose="020B0503020204020204" pitchFamily="34" charset="-122"/>
                <a:ea typeface="微软雅黑" panose="020B0503020204020204" pitchFamily="34" charset="-122"/>
              </a:rPr>
              <a:t>m</a:t>
            </a:r>
            <a:r>
              <a:rPr lang="zh-CN" altLang="en-US" b="0" i="0" dirty="0">
                <a:solidFill>
                  <a:srgbClr val="000000"/>
                </a:solidFill>
                <a:effectLst/>
                <a:latin typeface="微软雅黑" panose="020B0503020204020204" pitchFamily="34" charset="-122"/>
                <a:ea typeface="微软雅黑" panose="020B0503020204020204" pitchFamily="34" charset="-122"/>
              </a:rPr>
              <a:t>，对</a:t>
            </a:r>
            <a:r>
              <a:rPr lang="en-US" altLang="zh-CN" b="0" i="0" dirty="0">
                <a:solidFill>
                  <a:srgbClr val="000000"/>
                </a:solidFill>
                <a:effectLst/>
                <a:latin typeface="微软雅黑" panose="020B0503020204020204" pitchFamily="34" charset="-122"/>
                <a:ea typeface="微软雅黑" panose="020B0503020204020204" pitchFamily="34" charset="-122"/>
              </a:rPr>
              <a:t>x</a:t>
            </a:r>
            <a:r>
              <a:rPr lang="zh-CN" altLang="en-US" b="0" i="0" dirty="0">
                <a:solidFill>
                  <a:srgbClr val="000000"/>
                </a:solidFill>
                <a:effectLst/>
                <a:latin typeface="微软雅黑" panose="020B0503020204020204" pitchFamily="34" charset="-122"/>
                <a:ea typeface="微软雅黑" panose="020B0503020204020204" pitchFamily="34" charset="-122"/>
              </a:rPr>
              <a:t>的访问都是双向移动的。所有其他访问都是错误的。锁</a:t>
            </a:r>
            <a:r>
              <a:rPr lang="en-US" altLang="zh-CN" b="0" i="0" dirty="0">
                <a:solidFill>
                  <a:srgbClr val="000000"/>
                </a:solidFill>
                <a:effectLst/>
                <a:latin typeface="微软雅黑" panose="020B0503020204020204" pitchFamily="34" charset="-122"/>
                <a:ea typeface="微软雅黑" panose="020B0503020204020204" pitchFamily="34" charset="-122"/>
              </a:rPr>
              <a:t>m</a:t>
            </a:r>
            <a:r>
              <a:rPr lang="zh-CN" altLang="en-US" b="0" i="0" dirty="0">
                <a:solidFill>
                  <a:srgbClr val="000000"/>
                </a:solidFill>
                <a:effectLst/>
                <a:latin typeface="微软雅黑" panose="020B0503020204020204" pitchFamily="34" charset="-122"/>
                <a:ea typeface="微软雅黑" panose="020B0503020204020204" pitchFamily="34" charset="-122"/>
              </a:rPr>
              <a:t>的声明指定了获取（将</a:t>
            </a:r>
            <a:r>
              <a:rPr lang="en-US" altLang="zh-CN" b="0" i="0" dirty="0">
                <a:solidFill>
                  <a:srgbClr val="000000"/>
                </a:solidFill>
                <a:effectLst/>
                <a:latin typeface="微软雅黑" panose="020B0503020204020204" pitchFamily="34" charset="-122"/>
                <a:ea typeface="微软雅黑" panose="020B0503020204020204" pitchFamily="34" charset="-122"/>
              </a:rPr>
              <a:t>m</a:t>
            </a:r>
            <a:r>
              <a:rPr lang="zh-CN" altLang="en-US" b="0" i="0" dirty="0">
                <a:solidFill>
                  <a:srgbClr val="000000"/>
                </a:solidFill>
                <a:effectLst/>
                <a:latin typeface="微软雅黑" panose="020B0503020204020204" pitchFamily="34" charset="-122"/>
                <a:ea typeface="微软雅黑" panose="020B0503020204020204" pitchFamily="34" charset="-122"/>
              </a:rPr>
              <a:t>从</a:t>
            </a:r>
            <a:r>
              <a:rPr lang="en-US" altLang="zh-CN" b="0" i="0" dirty="0">
                <a:solidFill>
                  <a:srgbClr val="000000"/>
                </a:solidFill>
                <a:effectLst/>
                <a:latin typeface="微软雅黑" panose="020B0503020204020204" pitchFamily="34" charset="-122"/>
                <a:ea typeface="微软雅黑" panose="020B0503020204020204" pitchFamily="34" charset="-122"/>
              </a:rPr>
              <a:t>0</a:t>
            </a:r>
            <a:r>
              <a:rPr lang="zh-CN" altLang="en-US" b="0" i="0" dirty="0">
                <a:solidFill>
                  <a:srgbClr val="000000"/>
                </a:solidFill>
                <a:effectLst/>
                <a:latin typeface="微软雅黑" panose="020B0503020204020204" pitchFamily="34" charset="-122"/>
                <a:ea typeface="微软雅黑" panose="020B0503020204020204" pitchFamily="34" charset="-122"/>
              </a:rPr>
              <a:t>更改为当前线程的标识符</a:t>
            </a:r>
            <a:r>
              <a:rPr lang="en-US" altLang="zh-CN" b="0" i="0" dirty="0" err="1">
                <a:solidFill>
                  <a:srgbClr val="000000"/>
                </a:solidFill>
                <a:effectLst/>
                <a:latin typeface="微软雅黑" panose="020B0503020204020204" pitchFamily="34" charset="-122"/>
                <a:ea typeface="微软雅黑" panose="020B0503020204020204" pitchFamily="34" charset="-122"/>
              </a:rPr>
              <a:t>tid</a:t>
            </a:r>
            <a:r>
              <a:rPr lang="zh-CN" altLang="en-US" b="0" i="0" dirty="0">
                <a:solidFill>
                  <a:srgbClr val="000000"/>
                </a:solidFill>
                <a:effectLst/>
                <a:latin typeface="微软雅黑" panose="020B0503020204020204" pitchFamily="34" charset="-122"/>
                <a:ea typeface="微软雅黑" panose="020B0503020204020204" pitchFamily="34" charset="-122"/>
              </a:rPr>
              <a:t>）是右移子，释放（将</a:t>
            </a:r>
            <a:r>
              <a:rPr lang="en-US" altLang="zh-CN" b="0" i="0" dirty="0">
                <a:solidFill>
                  <a:srgbClr val="000000"/>
                </a:solidFill>
                <a:effectLst/>
                <a:latin typeface="微软雅黑" panose="020B0503020204020204" pitchFamily="34" charset="-122"/>
                <a:ea typeface="微软雅黑" panose="020B0503020204020204" pitchFamily="34" charset="-122"/>
              </a:rPr>
              <a:t>m</a:t>
            </a:r>
            <a:r>
              <a:rPr lang="zh-CN" altLang="en-US" b="0" i="0" dirty="0">
                <a:solidFill>
                  <a:srgbClr val="000000"/>
                </a:solidFill>
                <a:effectLst/>
                <a:latin typeface="微软雅黑" panose="020B0503020204020204" pitchFamily="34" charset="-122"/>
                <a:ea typeface="微软雅黑" panose="020B0503020204020204" pitchFamily="34" charset="-122"/>
              </a:rPr>
              <a:t>由</a:t>
            </a:r>
            <a:r>
              <a:rPr lang="en-US" altLang="zh-CN" b="0" i="0" dirty="0" err="1">
                <a:solidFill>
                  <a:srgbClr val="000000"/>
                </a:solidFill>
                <a:effectLst/>
                <a:latin typeface="微软雅黑" panose="020B0503020204020204" pitchFamily="34" charset="-122"/>
                <a:ea typeface="微软雅黑" panose="020B0503020204020204" pitchFamily="34" charset="-122"/>
              </a:rPr>
              <a:t>tid</a:t>
            </a:r>
            <a:r>
              <a:rPr lang="zh-CN" altLang="en-US" b="0" i="0" dirty="0">
                <a:solidFill>
                  <a:srgbClr val="000000"/>
                </a:solidFill>
                <a:effectLst/>
                <a:latin typeface="微软雅黑" panose="020B0503020204020204" pitchFamily="34" charset="-122"/>
                <a:ea typeface="微软雅黑" panose="020B0503020204020204" pitchFamily="34" charset="-122"/>
              </a:rPr>
              <a:t>更改回</a:t>
            </a:r>
            <a:r>
              <a:rPr lang="en-US" altLang="zh-CN" b="0" i="0" dirty="0">
                <a:solidFill>
                  <a:srgbClr val="000000"/>
                </a:solidFill>
                <a:effectLst/>
                <a:latin typeface="微软雅黑" panose="020B0503020204020204" pitchFamily="34" charset="-122"/>
                <a:ea typeface="微软雅黑" panose="020B0503020204020204" pitchFamily="34" charset="-122"/>
              </a:rPr>
              <a:t>0</a:t>
            </a:r>
            <a:r>
              <a:rPr lang="zh-CN" altLang="en-US" b="0" i="0" dirty="0">
                <a:solidFill>
                  <a:srgbClr val="000000"/>
                </a:solidFill>
                <a:effectLst/>
                <a:latin typeface="微软雅黑" panose="020B0503020204020204" pitchFamily="34" charset="-122"/>
                <a:ea typeface="微软雅黑" panose="020B0503020204020204" pitchFamily="34" charset="-122"/>
              </a:rPr>
              <a:t>）是左移子，这些</a:t>
            </a:r>
            <a:r>
              <a:rPr lang="en-US" altLang="zh-CN" b="0" i="0" dirty="0">
                <a:solidFill>
                  <a:srgbClr val="000000"/>
                </a:solidFill>
                <a:effectLst/>
                <a:latin typeface="微软雅黑" panose="020B0503020204020204" pitchFamily="34" charset="-122"/>
                <a:ea typeface="微软雅黑" panose="020B0503020204020204" pitchFamily="34" charset="-122"/>
              </a:rPr>
              <a:t>mover</a:t>
            </a:r>
            <a:r>
              <a:rPr lang="zh-CN" altLang="en-US" b="0" i="0" dirty="0">
                <a:solidFill>
                  <a:srgbClr val="000000"/>
                </a:solidFill>
                <a:effectLst/>
                <a:latin typeface="微软雅黑" panose="020B0503020204020204" pitchFamily="34" charset="-122"/>
                <a:ea typeface="微软雅黑" panose="020B0503020204020204" pitchFamily="34" charset="-122"/>
              </a:rPr>
              <a:t>规范足以验证</a:t>
            </a:r>
            <a:r>
              <a:rPr lang="en-US" altLang="zh-CN" b="0" i="0" dirty="0">
                <a:solidFill>
                  <a:srgbClr val="000000"/>
                </a:solidFill>
                <a:effectLst/>
                <a:latin typeface="微软雅黑" panose="020B0503020204020204" pitchFamily="34" charset="-122"/>
                <a:ea typeface="微软雅黑" panose="020B0503020204020204" pitchFamily="34" charset="-122"/>
              </a:rPr>
              <a:t>add</a:t>
            </a:r>
            <a:r>
              <a:rPr lang="zh-CN" altLang="en-US" b="0" i="0" dirty="0">
                <a:solidFill>
                  <a:srgbClr val="000000"/>
                </a:solidFill>
                <a:effectLst/>
                <a:latin typeface="微软雅黑" panose="020B0503020204020204" pitchFamily="34" charset="-122"/>
                <a:ea typeface="微软雅黑" panose="020B0503020204020204" pitchFamily="34" charset="-122"/>
              </a:rPr>
              <a:t>是原子的。</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21</a:t>
            </a:fld>
            <a:endParaRPr lang="zh-CN" altLang="en-US"/>
          </a:p>
        </p:txBody>
      </p:sp>
    </p:spTree>
    <p:extLst>
      <p:ext uri="{BB962C8B-B14F-4D97-AF65-F5344CB8AC3E}">
        <p14:creationId xmlns:p14="http://schemas.microsoft.com/office/powerpoint/2010/main" val="4814432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序关系：</a:t>
            </a:r>
            <a:r>
              <a:rPr lang="en-US" altLang="zh-CN" b="0" i="0" dirty="0">
                <a:solidFill>
                  <a:srgbClr val="000000"/>
                </a:solidFill>
                <a:effectLst/>
                <a:latin typeface="微软雅黑" panose="020B0503020204020204" pitchFamily="34" charset="-122"/>
                <a:ea typeface="微软雅黑" panose="020B0503020204020204" pitchFamily="34" charset="-122"/>
              </a:rPr>
              <a:t>R⊑N</a:t>
            </a:r>
            <a:r>
              <a:rPr lang="zh-CN" altLang="en-US" b="0" i="0" dirty="0">
                <a:solidFill>
                  <a:srgbClr val="000000"/>
                </a:solidFill>
                <a:effectLst/>
                <a:latin typeface="微软雅黑" panose="020B0503020204020204" pitchFamily="34" charset="-122"/>
                <a:ea typeface="微软雅黑" panose="020B0503020204020204" pitchFamily="34" charset="-122"/>
              </a:rPr>
              <a:t>，因为对于任何效应序列</a:t>
            </a:r>
            <a:r>
              <a:rPr lang="en-US" altLang="zh-CN" b="0" i="0" dirty="0">
                <a:solidFill>
                  <a:srgbClr val="000000"/>
                </a:solidFill>
                <a:effectLst/>
                <a:latin typeface="微软雅黑" panose="020B0503020204020204" pitchFamily="34" charset="-122"/>
                <a:ea typeface="微软雅黑" panose="020B0503020204020204" pitchFamily="34" charset="-122"/>
              </a:rPr>
              <a:t>α</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β</a:t>
            </a:r>
            <a:r>
              <a:rPr lang="zh-CN" altLang="en-US" b="0" i="0" dirty="0">
                <a:solidFill>
                  <a:srgbClr val="000000"/>
                </a:solidFill>
                <a:effectLst/>
                <a:latin typeface="微软雅黑" panose="020B0503020204020204" pitchFamily="34" charset="-122"/>
                <a:ea typeface="微软雅黑" panose="020B0503020204020204" pitchFamily="34" charset="-122"/>
              </a:rPr>
              <a:t>，如果</a:t>
            </a:r>
            <a:r>
              <a:rPr lang="en-US" altLang="zh-CN" b="0" i="0" dirty="0">
                <a:solidFill>
                  <a:srgbClr val="000000"/>
                </a:solidFill>
                <a:effectLst/>
                <a:latin typeface="微软雅黑" panose="020B0503020204020204" pitchFamily="34" charset="-122"/>
                <a:ea typeface="微软雅黑" panose="020B0503020204020204" pitchFamily="34" charset="-122"/>
              </a:rPr>
              <a:t>αNβ</a:t>
            </a:r>
            <a:r>
              <a:rPr lang="zh-CN" altLang="en-US" b="0" i="0" dirty="0">
                <a:solidFill>
                  <a:srgbClr val="000000"/>
                </a:solidFill>
                <a:effectLst/>
                <a:latin typeface="微软雅黑" panose="020B0503020204020204" pitchFamily="34" charset="-122"/>
                <a:ea typeface="微软雅黑" panose="020B0503020204020204" pitchFamily="34" charset="-122"/>
              </a:rPr>
              <a:t>被此</a:t>
            </a:r>
            <a:r>
              <a:rPr lang="en-US" altLang="zh-CN" b="0" i="0" dirty="0">
                <a:solidFill>
                  <a:srgbClr val="000000"/>
                </a:solidFill>
                <a:effectLst/>
                <a:latin typeface="微软雅黑" panose="020B0503020204020204" pitchFamily="34" charset="-122"/>
                <a:ea typeface="微软雅黑" panose="020B0503020204020204" pitchFamily="34" charset="-122"/>
              </a:rPr>
              <a:t>DFA</a:t>
            </a:r>
            <a:r>
              <a:rPr lang="zh-CN" altLang="en-US" b="0" i="0" dirty="0">
                <a:solidFill>
                  <a:srgbClr val="000000"/>
                </a:solidFill>
                <a:effectLst/>
                <a:latin typeface="微软雅黑" panose="020B0503020204020204" pitchFamily="34" charset="-122"/>
                <a:ea typeface="微软雅黑" panose="020B0503020204020204" pitchFamily="34" charset="-122"/>
              </a:rPr>
              <a:t>接受，则</a:t>
            </a:r>
            <a:r>
              <a:rPr lang="en-US" altLang="zh-CN" b="0" i="0" dirty="0">
                <a:solidFill>
                  <a:srgbClr val="000000"/>
                </a:solidFill>
                <a:effectLst/>
                <a:latin typeface="微软雅黑" panose="020B0503020204020204" pitchFamily="34" charset="-122"/>
                <a:ea typeface="微软雅黑" panose="020B0503020204020204" pitchFamily="34" charset="-122"/>
              </a:rPr>
              <a:t>αRβ</a:t>
            </a:r>
            <a:r>
              <a:rPr lang="zh-CN" altLang="en-US" b="0" i="0" dirty="0">
                <a:solidFill>
                  <a:srgbClr val="000000"/>
                </a:solidFill>
                <a:effectLst/>
                <a:latin typeface="微软雅黑" panose="020B0503020204020204" pitchFamily="34" charset="-122"/>
                <a:ea typeface="微软雅黑" panose="020B0503020204020204" pitchFamily="34" charset="-122"/>
              </a:rPr>
              <a:t>也被接受。</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r>
              <a:rPr lang="zh-CN" altLang="en-US" b="0" i="0" dirty="0">
                <a:solidFill>
                  <a:srgbClr val="000000"/>
                </a:solidFill>
                <a:effectLst/>
                <a:latin typeface="微软雅黑" panose="020B0503020204020204" pitchFamily="34" charset="-122"/>
                <a:ea typeface="微软雅黑" panose="020B0503020204020204" pitchFamily="34" charset="-122"/>
              </a:rPr>
              <a:t>顺序组合：</a:t>
            </a:r>
            <a:r>
              <a:rPr lang="en-US" altLang="zh-CN" b="0" i="0" dirty="0">
                <a:solidFill>
                  <a:srgbClr val="000000"/>
                </a:solidFill>
                <a:effectLst/>
                <a:latin typeface="微软雅黑" panose="020B0503020204020204" pitchFamily="34" charset="-122"/>
                <a:ea typeface="微软雅黑" panose="020B0503020204020204" pitchFamily="34" charset="-122"/>
              </a:rPr>
              <a:t>R;L=N</a:t>
            </a:r>
            <a:r>
              <a:rPr lang="zh-CN" altLang="en-US" b="0" i="0" dirty="0">
                <a:solidFill>
                  <a:srgbClr val="000000"/>
                </a:solidFill>
                <a:effectLst/>
                <a:latin typeface="微软雅黑" panose="020B0503020204020204" pitchFamily="34" charset="-122"/>
                <a:ea typeface="微软雅黑" panose="020B0503020204020204" pitchFamily="34" charset="-122"/>
              </a:rPr>
              <a:t>，因为要证明</a:t>
            </a:r>
            <a:r>
              <a:rPr lang="en-US" altLang="zh-CN" b="0" i="0" dirty="0">
                <a:solidFill>
                  <a:srgbClr val="000000"/>
                </a:solidFill>
                <a:effectLst/>
                <a:latin typeface="微软雅黑" panose="020B0503020204020204" pitchFamily="34" charset="-122"/>
                <a:ea typeface="微软雅黑" panose="020B0503020204020204" pitchFamily="34" charset="-122"/>
              </a:rPr>
              <a:t>DFA</a:t>
            </a:r>
            <a:r>
              <a:rPr lang="zh-CN" altLang="en-US" b="0" i="0" dirty="0">
                <a:solidFill>
                  <a:srgbClr val="000000"/>
                </a:solidFill>
                <a:effectLst/>
                <a:latin typeface="微软雅黑" panose="020B0503020204020204" pitchFamily="34" charset="-122"/>
                <a:ea typeface="微软雅黑" panose="020B0503020204020204" pitchFamily="34" charset="-122"/>
              </a:rPr>
              <a:t>接受</a:t>
            </a:r>
            <a:r>
              <a:rPr lang="en-US" altLang="zh-CN" b="0" i="0" dirty="0">
                <a:solidFill>
                  <a:srgbClr val="000000"/>
                </a:solidFill>
                <a:effectLst/>
                <a:latin typeface="微软雅黑" panose="020B0503020204020204" pitchFamily="34" charset="-122"/>
                <a:ea typeface="微软雅黑" panose="020B0503020204020204" pitchFamily="34" charset="-122"/>
              </a:rPr>
              <a:t>αR;Lβ</a:t>
            </a:r>
            <a:r>
              <a:rPr lang="zh-CN" altLang="en-US" b="0" i="0" dirty="0">
                <a:solidFill>
                  <a:srgbClr val="000000"/>
                </a:solidFill>
                <a:effectLst/>
                <a:latin typeface="微软雅黑" panose="020B0503020204020204" pitchFamily="34" charset="-122"/>
                <a:ea typeface="微软雅黑" panose="020B0503020204020204" pitchFamily="34" charset="-122"/>
              </a:rPr>
              <a:t>，只要证明</a:t>
            </a:r>
            <a:r>
              <a:rPr lang="en-US" altLang="zh-CN" b="0" i="0" dirty="0">
                <a:solidFill>
                  <a:srgbClr val="000000"/>
                </a:solidFill>
                <a:effectLst/>
                <a:latin typeface="微软雅黑" panose="020B0503020204020204" pitchFamily="34" charset="-122"/>
                <a:ea typeface="微软雅黑" panose="020B0503020204020204" pitchFamily="34" charset="-122"/>
              </a:rPr>
              <a:t>αNβ</a:t>
            </a:r>
            <a:r>
              <a:rPr lang="zh-CN" altLang="en-US" b="0" i="0" dirty="0">
                <a:solidFill>
                  <a:srgbClr val="000000"/>
                </a:solidFill>
                <a:effectLst/>
                <a:latin typeface="微软雅黑" panose="020B0503020204020204" pitchFamily="34" charset="-122"/>
                <a:ea typeface="微软雅黑" panose="020B0503020204020204" pitchFamily="34" charset="-122"/>
              </a:rPr>
              <a:t>被接受就足够了。</a:t>
            </a:r>
            <a:r>
              <a:rPr lang="en-US" altLang="zh-CN" b="0" i="0" dirty="0">
                <a:solidFill>
                  <a:srgbClr val="000000"/>
                </a:solidFill>
                <a:effectLst/>
                <a:latin typeface="微软雅黑" panose="020B0503020204020204" pitchFamily="34" charset="-122"/>
                <a:ea typeface="微软雅黑" panose="020B0503020204020204" pitchFamily="34" charset="-122"/>
              </a:rPr>
              <a:t>N; N = E (error), </a:t>
            </a:r>
            <a:r>
              <a:rPr lang="zh-CN" altLang="en-US" b="0" i="0" dirty="0">
                <a:solidFill>
                  <a:srgbClr val="000000"/>
                </a:solidFill>
                <a:effectLst/>
                <a:latin typeface="微软雅黑" panose="020B0503020204020204" pitchFamily="34" charset="-122"/>
                <a:ea typeface="微软雅黑" panose="020B0503020204020204" pitchFamily="34" charset="-122"/>
              </a:rPr>
              <a:t>因为</a:t>
            </a:r>
            <a:r>
              <a:rPr lang="en-US" altLang="zh-CN" b="0" i="0" dirty="0">
                <a:solidFill>
                  <a:srgbClr val="000000"/>
                </a:solidFill>
                <a:effectLst/>
                <a:latin typeface="微软雅黑" panose="020B0503020204020204" pitchFamily="34" charset="-122"/>
                <a:ea typeface="微软雅黑" panose="020B0503020204020204" pitchFamily="34" charset="-122"/>
              </a:rPr>
              <a:t>α N </a:t>
            </a:r>
            <a:r>
              <a:rPr lang="en-US" altLang="zh-CN" b="0" i="0" dirty="0" err="1">
                <a:solidFill>
                  <a:srgbClr val="000000"/>
                </a:solidFill>
                <a:effectLst/>
                <a:latin typeface="微软雅黑" panose="020B0503020204020204" pitchFamily="34" charset="-122"/>
                <a:ea typeface="微软雅黑" panose="020B0503020204020204" pitchFamily="34" charset="-122"/>
              </a:rPr>
              <a:t>N</a:t>
            </a:r>
            <a:r>
              <a:rPr lang="en-US" altLang="zh-CN" b="0" i="0" dirty="0">
                <a:solidFill>
                  <a:srgbClr val="000000"/>
                </a:solidFill>
                <a:effectLst/>
                <a:latin typeface="微软雅黑" panose="020B0503020204020204" pitchFamily="34" charset="-122"/>
                <a:ea typeface="微软雅黑" panose="020B0503020204020204" pitchFamily="34" charset="-122"/>
              </a:rPr>
              <a:t> β </a:t>
            </a:r>
            <a:r>
              <a:rPr lang="zh-CN" altLang="en-US" b="0" i="0" dirty="0">
                <a:solidFill>
                  <a:srgbClr val="000000"/>
                </a:solidFill>
                <a:effectLst/>
                <a:latin typeface="微软雅黑" panose="020B0503020204020204" pitchFamily="34" charset="-122"/>
                <a:ea typeface="微软雅黑" panose="020B0503020204020204" pitchFamily="34" charset="-122"/>
              </a:rPr>
              <a:t>不能被这个</a:t>
            </a:r>
            <a:r>
              <a:rPr lang="en-US" altLang="zh-CN" b="0" i="0" dirty="0">
                <a:solidFill>
                  <a:srgbClr val="000000"/>
                </a:solidFill>
                <a:effectLst/>
                <a:latin typeface="微软雅黑" panose="020B0503020204020204" pitchFamily="34" charset="-122"/>
                <a:ea typeface="微软雅黑" panose="020B0503020204020204" pitchFamily="34" charset="-122"/>
              </a:rPr>
              <a:t>DFA</a:t>
            </a:r>
            <a:r>
              <a:rPr lang="zh-CN" altLang="en-US" b="0" i="0" dirty="0">
                <a:solidFill>
                  <a:srgbClr val="000000"/>
                </a:solidFill>
                <a:effectLst/>
                <a:latin typeface="微软雅黑" panose="020B0503020204020204" pitchFamily="34" charset="-122"/>
                <a:ea typeface="微软雅黑" panose="020B0503020204020204" pitchFamily="34" charset="-122"/>
              </a:rPr>
              <a:t>接收</a:t>
            </a:r>
            <a:r>
              <a:rPr lang="en-US" altLang="zh-CN" b="0" i="0" dirty="0">
                <a:solidFill>
                  <a:srgbClr val="000000"/>
                </a:solidFill>
                <a:effectLst/>
                <a:latin typeface="微软雅黑" panose="020B0503020204020204" pitchFamily="34" charset="-122"/>
                <a:ea typeface="微软雅黑" panose="020B0503020204020204" pitchFamily="34" charset="-122"/>
              </a:rPr>
              <a:t>.</a:t>
            </a:r>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25</a:t>
            </a:fld>
            <a:endParaRPr lang="zh-CN" altLang="en-US"/>
          </a:p>
        </p:txBody>
      </p:sp>
    </p:spTree>
    <p:extLst>
      <p:ext uri="{BB962C8B-B14F-4D97-AF65-F5344CB8AC3E}">
        <p14:creationId xmlns:p14="http://schemas.microsoft.com/office/powerpoint/2010/main" val="21715958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assume that expr only accesses local variables, and that M(A, </a:t>
            </a:r>
            <a:r>
              <a:rPr lang="en-US" altLang="zh-CN" dirty="0" err="1"/>
              <a:t>tid</a:t>
            </a:r>
            <a:r>
              <a:rPr lang="en-US" altLang="zh-CN" dirty="0"/>
              <a:t>, σ) is never Y since actions do not yield.</a:t>
            </a:r>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26</a:t>
            </a:fld>
            <a:endParaRPr lang="zh-CN" altLang="en-US"/>
          </a:p>
        </p:txBody>
      </p:sp>
    </p:spTree>
    <p:extLst>
      <p:ext uri="{BB962C8B-B14F-4D97-AF65-F5344CB8AC3E}">
        <p14:creationId xmlns:p14="http://schemas.microsoft.com/office/powerpoint/2010/main" val="30907147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该方法通过使用</a:t>
            </a:r>
            <a:r>
              <a:rPr lang="en-US" altLang="zh-CN" dirty="0"/>
              <a:t>mover</a:t>
            </a:r>
            <a:r>
              <a:rPr lang="zh-CN" altLang="en-US" dirty="0"/>
              <a:t>规范 </a:t>
            </a:r>
            <a:r>
              <a:rPr lang="en-US" altLang="zh-CN" dirty="0"/>
              <a:t>M </a:t>
            </a:r>
            <a:r>
              <a:rPr lang="zh-CN" altLang="en-US" dirty="0"/>
              <a:t>来验证序列 </a:t>
            </a:r>
            <a:r>
              <a:rPr lang="en-US" altLang="zh-CN" dirty="0"/>
              <a:t>s </a:t>
            </a:r>
            <a:r>
              <a:rPr lang="zh-CN" altLang="en-US" dirty="0"/>
              <a:t>是否由多个由</a:t>
            </a:r>
            <a:r>
              <a:rPr lang="en-US" altLang="zh-CN" dirty="0"/>
              <a:t>yield </a:t>
            </a:r>
            <a:r>
              <a:rPr lang="zh-CN" altLang="en-US" dirty="0"/>
              <a:t>分隔可约序列组成。在每个 </a:t>
            </a:r>
            <a:r>
              <a:rPr lang="en-US" altLang="zh-CN" dirty="0"/>
              <a:t>yield </a:t>
            </a:r>
            <a:r>
              <a:rPr lang="zh-CN" altLang="en-US" dirty="0"/>
              <a:t>点，使用依赖假设 </a:t>
            </a:r>
            <a:r>
              <a:rPr lang="en-US" altLang="zh-CN" dirty="0"/>
              <a:t>R </a:t>
            </a:r>
            <a:r>
              <a:rPr lang="zh-CN" altLang="en-US" dirty="0"/>
              <a:t>来模拟其他线程可能的干扰，而线程保证 </a:t>
            </a:r>
            <a:r>
              <a:rPr lang="en-US" altLang="zh-CN" dirty="0"/>
              <a:t>G </a:t>
            </a:r>
            <a:r>
              <a:rPr lang="zh-CN" altLang="en-US" dirty="0"/>
              <a:t>则描述了两个 </a:t>
            </a:r>
            <a:r>
              <a:rPr lang="en-US" altLang="zh-CN" dirty="0"/>
              <a:t>yield </a:t>
            </a:r>
            <a:r>
              <a:rPr lang="zh-CN" altLang="en-US" dirty="0"/>
              <a:t>点之间的代码序列如何行为。效果 </a:t>
            </a:r>
            <a:r>
              <a:rPr lang="en-US" altLang="zh-CN" dirty="0"/>
              <a:t>e </a:t>
            </a:r>
            <a:r>
              <a:rPr lang="zh-CN" altLang="en-US" dirty="0"/>
              <a:t>描述了 </a:t>
            </a:r>
            <a:r>
              <a:rPr lang="en-US" altLang="zh-CN" dirty="0"/>
              <a:t>s </a:t>
            </a:r>
            <a:r>
              <a:rPr lang="zh-CN" altLang="en-US" dirty="0"/>
              <a:t>与其他线程步骤的相互作用。</a:t>
            </a:r>
            <a:endParaRPr lang="en-US" altLang="zh-CN" dirty="0"/>
          </a:p>
          <a:p>
            <a:endParaRPr lang="en-US" altLang="zh-CN" dirty="0"/>
          </a:p>
          <a:p>
            <a:r>
              <a:rPr lang="zh-CN" altLang="en-US" dirty="0"/>
              <a:t>在规则中，前置条件 </a:t>
            </a:r>
            <a:r>
              <a:rPr lang="en-US" altLang="zh-CN" dirty="0"/>
              <a:t>P </a:t>
            </a:r>
            <a:r>
              <a:rPr lang="zh-CN" altLang="en-US" dirty="0"/>
              <a:t>可以通过符号 </a:t>
            </a:r>
            <a:r>
              <a:rPr lang="en-US" altLang="zh-CN" dirty="0"/>
              <a:t>\old(x) </a:t>
            </a:r>
            <a:r>
              <a:rPr lang="zh-CN" altLang="en-US" dirty="0"/>
              <a:t>引用当前可约代码序列的初始存储 </a:t>
            </a:r>
            <a:r>
              <a:rPr lang="en-US" altLang="zh-CN" dirty="0"/>
              <a:t>σ0 </a:t>
            </a:r>
            <a:r>
              <a:rPr lang="zh-CN" altLang="en-US" dirty="0"/>
              <a:t>中变量 </a:t>
            </a:r>
            <a:r>
              <a:rPr lang="en-US" altLang="zh-CN" dirty="0"/>
              <a:t>x </a:t>
            </a:r>
            <a:r>
              <a:rPr lang="zh-CN" altLang="en-US" dirty="0"/>
              <a:t>的值。因此，</a:t>
            </a:r>
            <a:r>
              <a:rPr lang="en-US" altLang="zh-CN" dirty="0"/>
              <a:t>P </a:t>
            </a:r>
            <a:r>
              <a:rPr lang="zh-CN" altLang="en-US" dirty="0"/>
              <a:t>是一个涉及初始存储 </a:t>
            </a:r>
            <a:r>
              <a:rPr lang="en-US" altLang="zh-CN" dirty="0"/>
              <a:t>σ0 </a:t>
            </a:r>
            <a:r>
              <a:rPr lang="zh-CN" altLang="en-US" dirty="0"/>
              <a:t>与执行 </a:t>
            </a:r>
            <a:r>
              <a:rPr lang="en-US" altLang="zh-CN" dirty="0"/>
              <a:t>s </a:t>
            </a:r>
            <a:r>
              <a:rPr lang="zh-CN" altLang="en-US" dirty="0"/>
              <a:t>的前存储 </a:t>
            </a:r>
            <a:r>
              <a:rPr lang="en-US" altLang="zh-CN" dirty="0"/>
              <a:t>σ </a:t>
            </a:r>
            <a:r>
              <a:rPr lang="zh-CN" altLang="en-US" dirty="0"/>
              <a:t>的两个存储关系 </a:t>
            </a:r>
            <a:r>
              <a:rPr lang="en-US" altLang="zh-CN" dirty="0"/>
              <a:t>P ⊆ </a:t>
            </a:r>
            <a:r>
              <a:rPr lang="en-US" altLang="zh-CN" dirty="0" err="1"/>
              <a:t>Tid</a:t>
            </a:r>
            <a:r>
              <a:rPr lang="en-US" altLang="zh-CN" dirty="0"/>
              <a:t> × Store × Store</a:t>
            </a:r>
            <a:r>
              <a:rPr lang="zh-CN" altLang="en-US" dirty="0"/>
              <a:t>。</a:t>
            </a:r>
          </a:p>
        </p:txBody>
      </p:sp>
      <p:sp>
        <p:nvSpPr>
          <p:cNvPr id="4" name="灯片编号占位符 3"/>
          <p:cNvSpPr>
            <a:spLocks noGrp="1"/>
          </p:cNvSpPr>
          <p:nvPr>
            <p:ph type="sldNum" sz="quarter" idx="5"/>
          </p:nvPr>
        </p:nvSpPr>
        <p:spPr/>
        <p:txBody>
          <a:bodyPr/>
          <a:lstStyle/>
          <a:p>
            <a:fld id="{13D28DC2-5057-445C-8872-C1533802A2F5}" type="slidenum">
              <a:rPr lang="zh-CN" altLang="en-US" smtClean="0"/>
              <a:t>29</a:t>
            </a:fld>
            <a:endParaRPr lang="zh-CN" altLang="en-US"/>
          </a:p>
        </p:txBody>
      </p:sp>
    </p:spTree>
    <p:extLst>
      <p:ext uri="{BB962C8B-B14F-4D97-AF65-F5344CB8AC3E}">
        <p14:creationId xmlns:p14="http://schemas.microsoft.com/office/powerpoint/2010/main" val="11468136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[M-YIELD] </a:t>
            </a:r>
            <a:r>
              <a:rPr lang="zh-CN" altLang="en-US" b="1" dirty="0"/>
              <a:t>：保证前置条件包含在线程保证中</a:t>
            </a:r>
            <a:r>
              <a:rPr lang="zh-CN" altLang="en-US" dirty="0"/>
              <a:t>：前提条件 </a:t>
            </a:r>
            <a:r>
              <a:rPr lang="en-US" altLang="zh-CN" dirty="0"/>
              <a:t>P ⇒ G </a:t>
            </a:r>
            <a:r>
              <a:rPr lang="zh-CN" altLang="en-US" dirty="0"/>
              <a:t>表示：</a:t>
            </a:r>
            <a:r>
              <a:rPr lang="en-US" altLang="zh-CN" dirty="0"/>
              <a:t>P</a:t>
            </a:r>
            <a:r>
              <a:rPr lang="zh-CN" altLang="en-US" dirty="0"/>
              <a:t>（</a:t>
            </a:r>
            <a:r>
              <a:rPr lang="en-US" altLang="zh-CN" dirty="0"/>
              <a:t>yield </a:t>
            </a:r>
            <a:r>
              <a:rPr lang="zh-CN" altLang="en-US" dirty="0"/>
              <a:t>之前的可约序列的所有可能行为）必须包含在线程保证 </a:t>
            </a:r>
            <a:r>
              <a:rPr lang="en-US" altLang="zh-CN" dirty="0"/>
              <a:t>G </a:t>
            </a:r>
            <a:r>
              <a:rPr lang="zh-CN" altLang="en-US" dirty="0"/>
              <a:t>中。也就是说，</a:t>
            </a:r>
            <a:r>
              <a:rPr lang="en-US" altLang="zh-CN" dirty="0"/>
              <a:t>yield </a:t>
            </a:r>
            <a:r>
              <a:rPr lang="zh-CN" altLang="en-US" dirty="0"/>
              <a:t>操作前的行为必须符合线程整体的保证。</a:t>
            </a:r>
            <a:r>
              <a:rPr lang="zh-CN" altLang="en-US" b="1" dirty="0"/>
              <a:t>后置条件的确定</a:t>
            </a:r>
            <a:r>
              <a:rPr lang="zh-CN" altLang="en-US" dirty="0"/>
              <a:t>：后置条件 </a:t>
            </a:r>
            <a:r>
              <a:rPr lang="en-US" altLang="zh-CN" dirty="0"/>
              <a:t>Q </a:t>
            </a:r>
            <a:r>
              <a:rPr lang="zh-CN" altLang="en-US" dirty="0"/>
              <a:t>通过公式 </a:t>
            </a:r>
            <a:r>
              <a:rPr lang="en-US" altLang="zh-CN" dirty="0"/>
              <a:t>Q = Yield(P, R) </a:t>
            </a:r>
            <a:r>
              <a:rPr lang="zh-CN" altLang="en-US" dirty="0"/>
              <a:t>计算，结合了以下因素：</a:t>
            </a:r>
            <a:r>
              <a:rPr lang="en-US" altLang="zh-CN" dirty="0"/>
              <a:t>P</a:t>
            </a:r>
            <a:r>
              <a:rPr lang="zh-CN" altLang="en-US" dirty="0"/>
              <a:t>：当前的前置条件。</a:t>
            </a:r>
            <a:r>
              <a:rPr lang="en-US" altLang="zh-CN" dirty="0"/>
              <a:t>R</a:t>
            </a:r>
            <a:r>
              <a:rPr lang="zh-CN" altLang="en-US" dirty="0"/>
              <a:t>：依赖假设（</a:t>
            </a:r>
            <a:r>
              <a:rPr lang="en-US" altLang="zh-CN" dirty="0"/>
              <a:t>rely assumption</a:t>
            </a:r>
            <a:r>
              <a:rPr lang="zh-CN" altLang="en-US" dirty="0"/>
              <a:t>），描述了其他线程可能引入的干扰。计算 </a:t>
            </a:r>
            <a:r>
              <a:rPr lang="en-US" altLang="zh-CN" dirty="0"/>
              <a:t>Yield(P, R) </a:t>
            </a:r>
            <a:r>
              <a:rPr lang="zh-CN" altLang="en-US" dirty="0"/>
              <a:t>的过程：</a:t>
            </a:r>
            <a:r>
              <a:rPr lang="en-US" altLang="zh-CN" dirty="0"/>
              <a:t>Yield(P, R) </a:t>
            </a:r>
            <a:r>
              <a:rPr lang="zh-CN" altLang="en-US" dirty="0"/>
              <a:t>模拟了依赖假设 </a:t>
            </a:r>
            <a:r>
              <a:rPr lang="en-US" altLang="zh-CN" dirty="0"/>
              <a:t>R </a:t>
            </a:r>
            <a:r>
              <a:rPr lang="zh-CN" altLang="en-US" dirty="0"/>
              <a:t>所描述的其他线程的多次干扰（通过迭代 </a:t>
            </a:r>
            <a:r>
              <a:rPr lang="en-US" altLang="zh-CN" dirty="0"/>
              <a:t>R*</a:t>
            </a:r>
            <a:r>
              <a:rPr lang="zh-CN" altLang="en-US" dirty="0"/>
              <a:t>）。之后，它将每个变量的 </a:t>
            </a:r>
            <a:r>
              <a:rPr lang="en-US" altLang="zh-CN" dirty="0"/>
              <a:t>\old(x) </a:t>
            </a:r>
            <a:r>
              <a:rPr lang="zh-CN" altLang="en-US" dirty="0"/>
              <a:t>值重置为新可约序列开始时 </a:t>
            </a:r>
            <a:r>
              <a:rPr lang="en-US" altLang="zh-CN" dirty="0"/>
              <a:t>x </a:t>
            </a:r>
            <a:r>
              <a:rPr lang="zh-CN" altLang="en-US" dirty="0"/>
              <a:t>的当前值。这意味着，</a:t>
            </a:r>
            <a:r>
              <a:rPr lang="en-US" altLang="zh-CN" dirty="0"/>
              <a:t>yield </a:t>
            </a:r>
            <a:r>
              <a:rPr lang="zh-CN" altLang="en-US" dirty="0"/>
              <a:t>后，新的可约序列将以当前存储状态作为初始状态。给定依赖假设 </a:t>
            </a:r>
            <a:r>
              <a:rPr lang="en-US" altLang="zh-CN" dirty="0"/>
              <a:t>R </a:t>
            </a:r>
            <a:r>
              <a:rPr lang="zh-CN" altLang="en-US" dirty="0"/>
              <a:t>和线程保证 </a:t>
            </a:r>
            <a:r>
              <a:rPr lang="en-US" altLang="zh-CN" dirty="0"/>
              <a:t>G</a:t>
            </a:r>
            <a:r>
              <a:rPr lang="zh-CN" altLang="en-US" dirty="0"/>
              <a:t>：</a:t>
            </a:r>
            <a:r>
              <a:rPr lang="en-US" altLang="zh-CN" dirty="0"/>
              <a:t>yield </a:t>
            </a:r>
            <a:r>
              <a:rPr lang="zh-CN" altLang="en-US" dirty="0"/>
              <a:t>操作的前置条件是 </a:t>
            </a:r>
            <a:r>
              <a:rPr lang="en-US" altLang="zh-CN" dirty="0"/>
              <a:t>P</a:t>
            </a:r>
            <a:r>
              <a:rPr lang="zh-CN" altLang="en-US" dirty="0"/>
              <a:t>；执行后，其后置条件为 </a:t>
            </a:r>
            <a:r>
              <a:rPr lang="en-US" altLang="zh-CN" dirty="0"/>
              <a:t>Q</a:t>
            </a:r>
            <a:r>
              <a:rPr lang="zh-CN" altLang="en-US" dirty="0"/>
              <a:t>；整个 </a:t>
            </a:r>
            <a:r>
              <a:rPr lang="en-US" altLang="zh-CN" dirty="0"/>
              <a:t>yield </a:t>
            </a:r>
            <a:r>
              <a:rPr lang="zh-CN" altLang="en-US" dirty="0"/>
              <a:t>操作的效果为 </a:t>
            </a:r>
            <a:r>
              <a:rPr lang="en-US" altLang="zh-CN" dirty="0"/>
              <a:t>Y</a:t>
            </a:r>
            <a:r>
              <a:rPr lang="zh-CN" altLang="en-US" dirty="0"/>
              <a:t>（表示线程的 </a:t>
            </a:r>
            <a:r>
              <a:rPr lang="en-US" altLang="zh-CN" dirty="0"/>
              <a:t>yield </a:t>
            </a:r>
            <a:r>
              <a:rPr lang="zh-CN" altLang="en-US" dirty="0"/>
              <a:t>操作）。</a:t>
            </a:r>
          </a:p>
          <a:p>
            <a:endParaRPr lang="en-US" altLang="zh-CN" dirty="0"/>
          </a:p>
          <a:p>
            <a:r>
              <a:rPr lang="en-US" altLang="zh-CN" dirty="0"/>
              <a:t>[M-ACTION]</a:t>
            </a:r>
            <a:r>
              <a:rPr lang="zh-CN" altLang="en-US" dirty="0"/>
              <a:t>所谓 </a:t>
            </a:r>
            <a:r>
              <a:rPr lang="en-US" altLang="zh-CN" dirty="0"/>
              <a:t>"total" </a:t>
            </a:r>
            <a:r>
              <a:rPr lang="zh-CN" altLang="en-US" dirty="0"/>
              <a:t>主要意味着 </a:t>
            </a:r>
            <a:r>
              <a:rPr lang="en-US" altLang="zh-CN" dirty="0"/>
              <a:t>A</a:t>
            </a:r>
            <a:r>
              <a:rPr lang="zh-CN" altLang="en-US" dirty="0"/>
              <a:t>在所有可能的输入上都必须有定义并且确保能够完成执行，不会陷入无限循环或者停滞不前。</a:t>
            </a:r>
          </a:p>
          <a:p>
            <a:r>
              <a:rPr lang="zh-CN" altLang="en-US" dirty="0"/>
              <a:t>在这种情况下，如果 </a:t>
            </a:r>
            <a:r>
              <a:rPr lang="en-US" altLang="zh-CN" dirty="0"/>
              <a:t>A </a:t>
            </a:r>
            <a:r>
              <a:rPr lang="zh-CN" altLang="en-US" dirty="0"/>
              <a:t>是一个左移子（</a:t>
            </a:r>
            <a:r>
              <a:rPr lang="en-US" altLang="zh-CN" dirty="0"/>
              <a:t>left-mover</a:t>
            </a:r>
            <a:r>
              <a:rPr lang="zh-CN" altLang="en-US" dirty="0"/>
              <a:t>）此时已经在</a:t>
            </a:r>
            <a:r>
              <a:rPr lang="en-US" altLang="zh-CN" dirty="0" err="1"/>
              <a:t>postcommit</a:t>
            </a:r>
            <a:r>
              <a:rPr lang="zh-CN" altLang="en-US" dirty="0"/>
              <a:t>状态，就需要它在所有情况下都能顺利终止，即 </a:t>
            </a:r>
            <a:r>
              <a:rPr lang="en-US" altLang="zh-CN" dirty="0"/>
              <a:t>A </a:t>
            </a:r>
            <a:r>
              <a:rPr lang="zh-CN" altLang="en-US" dirty="0"/>
              <a:t>必须是全定义的（</a:t>
            </a:r>
            <a:r>
              <a:rPr lang="en-US" altLang="zh-CN" dirty="0"/>
              <a:t>total</a:t>
            </a:r>
            <a:r>
              <a:rPr lang="zh-CN" altLang="en-US" dirty="0"/>
              <a:t>）。这样的要求是为了避免出现程序错误，比如并行执行的两个线程中，一个线程在执行无限循环后，导致程序状态不一致或无法预料的行为。例如，程序中提到的 </a:t>
            </a:r>
            <a:r>
              <a:rPr lang="en-US" altLang="zh-CN" dirty="0"/>
              <a:t>(x = 1; while (true) skip; yield) || (assert x != 1)</a:t>
            </a:r>
            <a:r>
              <a:rPr lang="zh-CN" altLang="en-US" dirty="0"/>
              <a:t>，如果不保证左移动部分的终止，就可能导致断言失败，因为第一个线程中的写入操作（</a:t>
            </a:r>
            <a:r>
              <a:rPr lang="en-US" altLang="zh-CN" dirty="0"/>
              <a:t>x=1</a:t>
            </a:r>
            <a:r>
              <a:rPr lang="zh-CN" altLang="en-US" dirty="0"/>
              <a:t>）永远不会终止，违反了线程保证 </a:t>
            </a:r>
            <a:r>
              <a:rPr lang="en-US" altLang="zh-CN" dirty="0"/>
              <a:t>G</a:t>
            </a:r>
            <a:r>
              <a:rPr lang="zh-CN" altLang="en-US" dirty="0"/>
              <a:t>。</a:t>
            </a:r>
          </a:p>
          <a:p>
            <a:endParaRPr lang="en-US" altLang="zh-CN" dirty="0"/>
          </a:p>
          <a:p>
            <a:r>
              <a:rPr lang="en-US" altLang="zh-CN" dirty="0"/>
              <a:t>[M-WHILE]</a:t>
            </a:r>
            <a:r>
              <a:rPr lang="zh-CN" altLang="en-US" dirty="0"/>
              <a:t>循环的后置条件是在给定前置条件 </a:t>
            </a:r>
            <a:r>
              <a:rPr lang="en-US" altLang="zh-CN" dirty="0"/>
              <a:t>P </a:t>
            </a:r>
            <a:r>
              <a:rPr lang="zh-CN" altLang="en-US" dirty="0"/>
              <a:t>的情况下，</a:t>
            </a:r>
            <a:r>
              <a:rPr lang="en-US" altLang="zh-CN" dirty="0"/>
              <a:t>A2 </a:t>
            </a:r>
            <a:r>
              <a:rPr lang="zh-CN" altLang="en-US" dirty="0"/>
              <a:t>的后置条件。循环的效果（</a:t>
            </a:r>
            <a:r>
              <a:rPr lang="en-US" altLang="zh-CN" dirty="0"/>
              <a:t>effect</a:t>
            </a:r>
            <a:r>
              <a:rPr lang="zh-CN" altLang="en-US" dirty="0"/>
              <a:t>）是一次迭代的效果（由 </a:t>
            </a:r>
            <a:r>
              <a:rPr lang="en-US" altLang="zh-CN" dirty="0"/>
              <a:t>M(A1, P); e1 </a:t>
            </a:r>
            <a:r>
              <a:rPr lang="zh-CN" altLang="en-US" dirty="0"/>
              <a:t>定义）的迭代闭包，与循环终止测试 </a:t>
            </a:r>
            <a:r>
              <a:rPr lang="en-US" altLang="zh-CN" dirty="0"/>
              <a:t>A2 </a:t>
            </a:r>
            <a:r>
              <a:rPr lang="zh-CN" altLang="en-US" dirty="0"/>
              <a:t>的效果序列组合。</a:t>
            </a:r>
          </a:p>
          <a:p>
            <a:r>
              <a:rPr lang="zh-CN" altLang="en-US" dirty="0"/>
              <a:t>这里 </a:t>
            </a:r>
            <a:r>
              <a:rPr lang="en-US" altLang="zh-CN" dirty="0"/>
              <a:t>e = (M(A1, P); e1)*; M(A2, P) </a:t>
            </a:r>
            <a:r>
              <a:rPr lang="zh-CN" altLang="en-US" dirty="0"/>
              <a:t>表示循环的总效果，由多次迭代的效果和最终循环终止时的效果组成。</a:t>
            </a:r>
            <a:r>
              <a:rPr lang="zh-CN" altLang="en-US" b="0" i="0" dirty="0">
                <a:solidFill>
                  <a:srgbClr val="000000"/>
                </a:solidFill>
                <a:effectLst/>
                <a:latin typeface="微软雅黑" panose="020B0503020204020204" pitchFamily="34" charset="-122"/>
                <a:ea typeface="微软雅黑" panose="020B0503020204020204" pitchFamily="34" charset="-122"/>
              </a:rPr>
              <a:t>为了确保左移终止要求，要求</a:t>
            </a:r>
            <a:r>
              <a:rPr lang="en-US" altLang="zh-CN" b="0" i="0" dirty="0">
                <a:solidFill>
                  <a:srgbClr val="000000"/>
                </a:solidFill>
                <a:effectLst/>
                <a:latin typeface="微软雅黑" panose="020B0503020204020204" pitchFamily="34" charset="-122"/>
                <a:ea typeface="微软雅黑" panose="020B0503020204020204" pitchFamily="34" charset="-122"/>
              </a:rPr>
              <a:t>e̸⊑L</a:t>
            </a:r>
            <a:r>
              <a:rPr lang="zh-CN" altLang="en-US" b="0" i="0" dirty="0">
                <a:solidFill>
                  <a:srgbClr val="000000"/>
                </a:solidFill>
                <a:effectLst/>
                <a:latin typeface="微软雅黑" panose="020B0503020204020204" pitchFamily="34" charset="-122"/>
                <a:ea typeface="微软雅黑" panose="020B0503020204020204" pitchFamily="34" charset="-122"/>
              </a:rPr>
              <a:t>。也就是说，可约序列的</a:t>
            </a:r>
            <a:r>
              <a:rPr lang="zh-CN" altLang="en-US" dirty="0"/>
              <a:t>在</a:t>
            </a:r>
            <a:r>
              <a:rPr lang="en-US" altLang="zh-CN" dirty="0" err="1"/>
              <a:t>postcommit</a:t>
            </a:r>
            <a:r>
              <a:rPr lang="zh-CN" altLang="en-US" dirty="0"/>
              <a:t>状态</a:t>
            </a:r>
            <a:r>
              <a:rPr lang="zh-CN" altLang="en-US" b="0" i="0" dirty="0">
                <a:solidFill>
                  <a:srgbClr val="000000"/>
                </a:solidFill>
                <a:effectLst/>
                <a:latin typeface="微软雅黑" panose="020B0503020204020204" pitchFamily="34" charset="-122"/>
                <a:ea typeface="微软雅黑" panose="020B0503020204020204" pitchFamily="34" charset="-122"/>
              </a:rPr>
              <a:t>不能包含循环。</a:t>
            </a:r>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30</a:t>
            </a:fld>
            <a:endParaRPr lang="zh-CN" altLang="en-US"/>
          </a:p>
        </p:txBody>
      </p:sp>
    </p:spTree>
    <p:extLst>
      <p:ext uri="{BB962C8B-B14F-4D97-AF65-F5344CB8AC3E}">
        <p14:creationId xmlns:p14="http://schemas.microsoft.com/office/powerpoint/2010/main" val="2242676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为了简单起见，我们要求非原子函数调用和返回发生在可约序列的开头。？？</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r>
              <a:rPr lang="en-US" altLang="zh-CN" b="0" i="0" dirty="0">
                <a:solidFill>
                  <a:srgbClr val="000000"/>
                </a:solidFill>
                <a:effectLst/>
                <a:latin typeface="微软雅黑" panose="020B0503020204020204" pitchFamily="34" charset="-122"/>
                <a:ea typeface="微软雅黑" panose="020B0503020204020204" pitchFamily="34" charset="-122"/>
              </a:rPr>
              <a:t>I</a:t>
            </a:r>
            <a:r>
              <a:rPr lang="zh-CN" altLang="en-US" b="0" i="0" dirty="0">
                <a:solidFill>
                  <a:srgbClr val="000000"/>
                </a:solidFill>
                <a:effectLst/>
                <a:latin typeface="微软雅黑" panose="020B0503020204020204" pitchFamily="34" charset="-122"/>
                <a:ea typeface="微软雅黑" panose="020B0503020204020204" pitchFamily="34" charset="-122"/>
              </a:rPr>
              <a:t>表示当前的可约序列是平凡的</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空的</a:t>
            </a:r>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31</a:t>
            </a:fld>
            <a:endParaRPr lang="zh-CN" altLang="en-US"/>
          </a:p>
        </p:txBody>
      </p:sp>
    </p:spTree>
    <p:extLst>
      <p:ext uri="{BB962C8B-B14F-4D97-AF65-F5344CB8AC3E}">
        <p14:creationId xmlns:p14="http://schemas.microsoft.com/office/powerpoint/2010/main" val="2791112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4</a:t>
            </a:fld>
            <a:endParaRPr lang="zh-CN" altLang="en-US"/>
          </a:p>
        </p:txBody>
      </p:sp>
    </p:spTree>
    <p:extLst>
      <p:ext uri="{BB962C8B-B14F-4D97-AF65-F5344CB8AC3E}">
        <p14:creationId xmlns:p14="http://schemas.microsoft.com/office/powerpoint/2010/main" val="9687966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全局表</a:t>
            </a:r>
            <a:r>
              <a:rPr lang="en-US" altLang="zh-CN" b="0" i="0" dirty="0">
                <a:solidFill>
                  <a:srgbClr val="000000"/>
                </a:solidFill>
                <a:effectLst/>
                <a:latin typeface="微软雅黑" panose="020B0503020204020204" pitchFamily="34" charset="-122"/>
                <a:ea typeface="微软雅黑" panose="020B0503020204020204" pitchFamily="34" charset="-122"/>
              </a:rPr>
              <a:t>D</a:t>
            </a:r>
            <a:r>
              <a:rPr lang="zh-CN" altLang="en-US" b="0" i="0" dirty="0">
                <a:solidFill>
                  <a:srgbClr val="000000"/>
                </a:solidFill>
                <a:effectLst/>
                <a:latin typeface="微软雅黑" panose="020B0503020204020204" pitchFamily="34" charset="-122"/>
                <a:ea typeface="微软雅黑" panose="020B0503020204020204" pitchFamily="34" charset="-122"/>
              </a:rPr>
              <a:t>中的每个函数定义都是可验证的</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r>
              <a:rPr lang="en-US" altLang="zh-CN" b="0" i="0" dirty="0">
                <a:solidFill>
                  <a:srgbClr val="000000"/>
                </a:solidFill>
                <a:effectLst/>
                <a:latin typeface="微软雅黑" panose="020B0503020204020204" pitchFamily="34" charset="-122"/>
                <a:ea typeface="微软雅黑" panose="020B0503020204020204" pitchFamily="34" charset="-122"/>
              </a:rPr>
              <a:t>mover</a:t>
            </a:r>
            <a:r>
              <a:rPr lang="zh-CN" altLang="en-US" b="0" i="0" dirty="0">
                <a:solidFill>
                  <a:srgbClr val="000000"/>
                </a:solidFill>
                <a:effectLst/>
                <a:latin typeface="微软雅黑" panose="020B0503020204020204" pitchFamily="34" charset="-122"/>
                <a:ea typeface="微软雅黑" panose="020B0503020204020204" pitchFamily="34" charset="-122"/>
              </a:rPr>
              <a:t>规范</a:t>
            </a:r>
            <a:r>
              <a:rPr lang="en-US" altLang="zh-CN" b="0" i="0" dirty="0">
                <a:solidFill>
                  <a:srgbClr val="000000"/>
                </a:solidFill>
                <a:effectLst/>
                <a:latin typeface="微软雅黑" panose="020B0503020204020204" pitchFamily="34" charset="-122"/>
                <a:ea typeface="微软雅黑" panose="020B0503020204020204" pitchFamily="34" charset="-122"/>
              </a:rPr>
              <a:t>M</a:t>
            </a:r>
            <a:r>
              <a:rPr lang="zh-CN" altLang="en-US" b="0" i="0" dirty="0">
                <a:solidFill>
                  <a:srgbClr val="000000"/>
                </a:solidFill>
                <a:effectLst/>
                <a:latin typeface="微软雅黑" panose="020B0503020204020204" pitchFamily="34" charset="-122"/>
                <a:ea typeface="微软雅黑" panose="020B0503020204020204" pitchFamily="34" charset="-122"/>
              </a:rPr>
              <a:t>声明了一个线程的步骤如何相对于其他线程的步骤进行交换，需要确保这些声明是有效的。</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r>
              <a:rPr lang="zh-CN" altLang="en-US" b="0" i="0" dirty="0">
                <a:solidFill>
                  <a:srgbClr val="000000"/>
                </a:solidFill>
                <a:effectLst/>
                <a:latin typeface="微软雅黑" panose="020B0503020204020204" pitchFamily="34" charset="-122"/>
                <a:ea typeface="微软雅黑" panose="020B0503020204020204" pitchFamily="34" charset="-122"/>
              </a:rPr>
              <a:t>恒等变换</a:t>
            </a:r>
            <a:r>
              <a:rPr lang="en-US" altLang="zh-CN" b="0" i="0" dirty="0">
                <a:solidFill>
                  <a:srgbClr val="000000"/>
                </a:solidFill>
                <a:effectLst/>
                <a:latin typeface="微软雅黑" panose="020B0503020204020204" pitchFamily="34" charset="-122"/>
                <a:ea typeface="微软雅黑" panose="020B0503020204020204" pitchFamily="34" charset="-122"/>
              </a:rPr>
              <a:t>I</a:t>
            </a:r>
            <a:r>
              <a:rPr lang="zh-CN" altLang="en-US" b="0" i="0" dirty="0">
                <a:solidFill>
                  <a:srgbClr val="000000"/>
                </a:solidFill>
                <a:effectLst/>
                <a:latin typeface="微软雅黑" panose="020B0503020204020204" pitchFamily="34" charset="-122"/>
                <a:ea typeface="微软雅黑" panose="020B0503020204020204" pitchFamily="34" charset="-122"/>
              </a:rPr>
              <a:t>在</a:t>
            </a:r>
            <a:r>
              <a:rPr lang="en-US" altLang="zh-CN" b="0" i="0" dirty="0">
                <a:solidFill>
                  <a:srgbClr val="000000"/>
                </a:solidFill>
                <a:effectLst/>
                <a:latin typeface="微软雅黑" panose="020B0503020204020204" pitchFamily="34" charset="-122"/>
                <a:ea typeface="微软雅黑" panose="020B0503020204020204" pitchFamily="34" charset="-122"/>
              </a:rPr>
              <a:t>G</a:t>
            </a:r>
            <a:r>
              <a:rPr lang="zh-CN" altLang="en-US" b="0" i="0" dirty="0">
                <a:solidFill>
                  <a:srgbClr val="000000"/>
                </a:solidFill>
                <a:effectLst/>
                <a:latin typeface="微软雅黑" panose="020B0503020204020204" pitchFamily="34" charset="-122"/>
                <a:ea typeface="微软雅黑" panose="020B0503020204020204" pitchFamily="34" charset="-122"/>
              </a:rPr>
              <a:t>中；</a:t>
            </a:r>
            <a:endParaRPr lang="en-US" altLang="zh-CN" dirty="0"/>
          </a:p>
          <a:p>
            <a:r>
              <a:rPr lang="zh-CN" altLang="en-US" dirty="0"/>
              <a:t>每个线程 </a:t>
            </a:r>
            <a:r>
              <a:rPr lang="en-US" altLang="zh-CN" dirty="0" err="1"/>
              <a:t>st</a:t>
            </a:r>
            <a:r>
              <a:rPr lang="en-US" altLang="zh-CN" dirty="0"/>
              <a:t> </a:t>
            </a:r>
            <a:r>
              <a:rPr lang="zh-CN" altLang="en-US" dirty="0"/>
              <a:t>从包含初始存储 </a:t>
            </a:r>
            <a:r>
              <a:rPr lang="en-US" altLang="zh-CN" dirty="0"/>
              <a:t>σ </a:t>
            </a:r>
            <a:r>
              <a:rPr lang="zh-CN" altLang="en-US" dirty="0"/>
              <a:t>的前置条件 </a:t>
            </a:r>
            <a:r>
              <a:rPr lang="en-US" altLang="zh-CN" dirty="0"/>
              <a:t>Pt </a:t>
            </a:r>
            <a:r>
              <a:rPr lang="zh-CN" altLang="en-US" dirty="0"/>
              <a:t>开始验证。</a:t>
            </a:r>
            <a:endParaRPr lang="en-US" altLang="zh-CN" dirty="0"/>
          </a:p>
          <a:p>
            <a:r>
              <a:rPr lang="zh-CN" altLang="en-US" dirty="0"/>
              <a:t>线程运行结束时，行为 </a:t>
            </a:r>
            <a:r>
              <a:rPr lang="en-US" altLang="zh-CN" dirty="0"/>
              <a:t>Qt </a:t>
            </a:r>
            <a:r>
              <a:rPr lang="zh-CN" altLang="en-US" dirty="0"/>
              <a:t>在线程保证 </a:t>
            </a:r>
            <a:r>
              <a:rPr lang="en-US" altLang="zh-CN" dirty="0"/>
              <a:t>G </a:t>
            </a:r>
            <a:r>
              <a:rPr lang="zh-CN" altLang="en-US" dirty="0"/>
              <a:t>中。</a:t>
            </a:r>
            <a:endParaRPr lang="en-US" altLang="zh-CN" dirty="0"/>
          </a:p>
          <a:p>
            <a:pPr algn="just"/>
            <a:r>
              <a:rPr lang="zh-CN" altLang="en-US" b="0" i="0" dirty="0">
                <a:solidFill>
                  <a:srgbClr val="000000"/>
                </a:solidFill>
                <a:effectLst/>
                <a:latin typeface="微软雅黑" panose="020B0503020204020204" pitchFamily="34" charset="-122"/>
                <a:ea typeface="微软雅黑" panose="020B0503020204020204" pitchFamily="34" charset="-122"/>
              </a:rPr>
              <a:t>所有线程都以</a:t>
            </a:r>
            <a:r>
              <a:rPr lang="en-US" altLang="zh-CN" b="0" i="0" dirty="0">
                <a:solidFill>
                  <a:srgbClr val="000000"/>
                </a:solidFill>
                <a:effectLst/>
                <a:latin typeface="微软雅黑" panose="020B0503020204020204" pitchFamily="34" charset="-122"/>
                <a:ea typeface="微软雅黑" panose="020B0503020204020204" pitchFamily="34" charset="-122"/>
              </a:rPr>
              <a:t>yield</a:t>
            </a:r>
            <a:r>
              <a:rPr lang="zh-CN" altLang="en-US" b="0" i="0" dirty="0">
                <a:solidFill>
                  <a:srgbClr val="000000"/>
                </a:solidFill>
                <a:effectLst/>
                <a:latin typeface="微软雅黑" panose="020B0503020204020204" pitchFamily="34" charset="-122"/>
                <a:ea typeface="微软雅黑" panose="020B0503020204020204" pitchFamily="34" charset="-122"/>
              </a:rPr>
              <a:t>语句开头（以简化正确性证明）。</a:t>
            </a:r>
            <a:endParaRPr lang="en-US" altLang="zh-CN" dirty="0"/>
          </a:p>
          <a:p>
            <a:r>
              <a:rPr lang="zh-CN" altLang="en-US" b="0" i="0" dirty="0">
                <a:solidFill>
                  <a:srgbClr val="000000"/>
                </a:solidFill>
                <a:effectLst/>
                <a:latin typeface="微软雅黑" panose="020B0503020204020204" pitchFamily="34" charset="-122"/>
                <a:ea typeface="微软雅黑" panose="020B0503020204020204" pitchFamily="34" charset="-122"/>
              </a:rPr>
              <a:t>每个线程的保证都包含在其他线程的依赖假设中；</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具体来说，我们定义一个</a:t>
            </a:r>
            <a:r>
              <a:rPr lang="en-US" altLang="zh-CN" b="0" i="0" dirty="0">
                <a:solidFill>
                  <a:srgbClr val="000000"/>
                </a:solidFill>
                <a:effectLst/>
                <a:latin typeface="微软雅黑" panose="020B0503020204020204" pitchFamily="34" charset="-122"/>
                <a:ea typeface="微软雅黑" panose="020B0503020204020204" pitchFamily="34" charset="-122"/>
              </a:rPr>
              <a:t>mover</a:t>
            </a:r>
            <a:r>
              <a:rPr lang="zh-CN" altLang="en-US" b="0" i="0" dirty="0">
                <a:solidFill>
                  <a:srgbClr val="000000"/>
                </a:solidFill>
                <a:effectLst/>
                <a:latin typeface="微软雅黑" panose="020B0503020204020204" pitchFamily="34" charset="-122"/>
                <a:ea typeface="微软雅黑" panose="020B0503020204020204" pitchFamily="34" charset="-122"/>
              </a:rPr>
              <a:t>规范在以下情况下有效：</a:t>
            </a:r>
            <a:r>
              <a:rPr lang="en-US" altLang="zh-CN" b="0" i="0" dirty="0">
                <a:solidFill>
                  <a:srgbClr val="000000"/>
                </a:solidFill>
                <a:effectLst/>
                <a:latin typeface="微软雅黑" panose="020B0503020204020204" pitchFamily="34" charset="-122"/>
                <a:ea typeface="微软雅黑" panose="020B0503020204020204" pitchFamily="34" charset="-122"/>
              </a:rPr>
              <a:t>1</a:t>
            </a:r>
            <a:r>
              <a:rPr lang="zh-CN" altLang="en-US" b="0" i="0" dirty="0">
                <a:solidFill>
                  <a:srgbClr val="000000"/>
                </a:solidFill>
                <a:effectLst/>
                <a:latin typeface="微软雅黑" panose="020B0503020204020204" pitchFamily="34" charset="-122"/>
                <a:ea typeface="微软雅黑" panose="020B0503020204020204" pitchFamily="34" charset="-122"/>
              </a:rPr>
              <a:t>。右移动动作可以在轨迹中稍后移动，而无需更改最终存储。</a:t>
            </a:r>
          </a:p>
          <a:p>
            <a:pPr algn="just"/>
            <a:r>
              <a:rPr lang="en-US" altLang="zh-CN" b="0" i="0" dirty="0">
                <a:solidFill>
                  <a:srgbClr val="000000"/>
                </a:solidFill>
                <a:effectLst/>
                <a:latin typeface="微软雅黑" panose="020B0503020204020204" pitchFamily="34" charset="-122"/>
                <a:ea typeface="微软雅黑" panose="020B0503020204020204" pitchFamily="34" charset="-122"/>
              </a:rPr>
              <a:t>2.</a:t>
            </a:r>
            <a:r>
              <a:rPr lang="zh-CN" altLang="en-US" b="0" i="0" dirty="0">
                <a:solidFill>
                  <a:srgbClr val="000000"/>
                </a:solidFill>
                <a:effectLst/>
                <a:latin typeface="微软雅黑" panose="020B0503020204020204" pitchFamily="34" charset="-122"/>
                <a:ea typeface="微软雅黑" panose="020B0503020204020204" pitchFamily="34" charset="-122"/>
              </a:rPr>
              <a:t>左移动动作可以在轨迹中提前移动，而不会改变最终存储。</a:t>
            </a:r>
          </a:p>
          <a:p>
            <a:pPr algn="just"/>
            <a:r>
              <a:rPr lang="en-US" altLang="zh-CN" b="0" i="0" dirty="0">
                <a:solidFill>
                  <a:srgbClr val="000000"/>
                </a:solidFill>
                <a:effectLst/>
                <a:latin typeface="微软雅黑" panose="020B0503020204020204" pitchFamily="34" charset="-122"/>
                <a:ea typeface="微软雅黑" panose="020B0503020204020204" pitchFamily="34" charset="-122"/>
              </a:rPr>
              <a:t>3.</a:t>
            </a:r>
            <a:r>
              <a:rPr lang="zh-CN" altLang="en-US" b="0" i="0" dirty="0">
                <a:solidFill>
                  <a:srgbClr val="000000"/>
                </a:solidFill>
                <a:effectLst/>
                <a:latin typeface="微软雅黑" panose="020B0503020204020204" pitchFamily="34" charset="-122"/>
                <a:ea typeface="微软雅黑" panose="020B0503020204020204" pitchFamily="34" charset="-122"/>
              </a:rPr>
              <a:t>一个线程的动作不能改变另一个线程中动作的效果。</a:t>
            </a:r>
          </a:p>
          <a:p>
            <a:pPr algn="just"/>
            <a:r>
              <a:rPr lang="en-US" altLang="zh-CN" b="0" i="0" dirty="0">
                <a:solidFill>
                  <a:srgbClr val="000000"/>
                </a:solidFill>
                <a:effectLst/>
                <a:latin typeface="微软雅黑" panose="020B0503020204020204" pitchFamily="34" charset="-122"/>
                <a:ea typeface="微软雅黑" panose="020B0503020204020204" pitchFamily="34" charset="-122"/>
              </a:rPr>
              <a:t>4.</a:t>
            </a:r>
            <a:r>
              <a:rPr lang="zh-CN" altLang="en-US" b="0" i="0" dirty="0">
                <a:solidFill>
                  <a:srgbClr val="000000"/>
                </a:solidFill>
                <a:effectLst/>
                <a:latin typeface="微软雅黑" panose="020B0503020204020204" pitchFamily="34" charset="-122"/>
                <a:ea typeface="微软雅黑" panose="020B0503020204020204" pitchFamily="34" charset="-122"/>
              </a:rPr>
              <a:t>一个线程的动作不能导致另一个线程中的左移动作阻塞。</a:t>
            </a:r>
          </a:p>
          <a:p>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32</a:t>
            </a:fld>
            <a:endParaRPr lang="zh-CN" altLang="en-US"/>
          </a:p>
        </p:txBody>
      </p:sp>
    </p:spTree>
    <p:extLst>
      <p:ext uri="{BB962C8B-B14F-4D97-AF65-F5344CB8AC3E}">
        <p14:creationId xmlns:p14="http://schemas.microsoft.com/office/powerpoint/2010/main" val="39065245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b="0" i="0" dirty="0" err="1">
                <a:solidFill>
                  <a:srgbClr val="000000"/>
                </a:solidFill>
                <a:effectLst/>
                <a:latin typeface="微软雅黑" panose="020B0503020204020204" pitchFamily="34" charset="-122"/>
                <a:ea typeface="微软雅黑" panose="020B0503020204020204" pitchFamily="34" charset="-122"/>
              </a:rPr>
              <a:t>CompCert</a:t>
            </a:r>
            <a:r>
              <a:rPr lang="zh-CN" altLang="en-US" b="0" i="0" dirty="0">
                <a:solidFill>
                  <a:srgbClr val="000000"/>
                </a:solidFill>
                <a:effectLst/>
                <a:latin typeface="微软雅黑" panose="020B0503020204020204" pitchFamily="34" charset="-122"/>
                <a:ea typeface="微软雅黑" panose="020B0503020204020204" pitchFamily="34" charset="-122"/>
              </a:rPr>
              <a:t>提供从</a:t>
            </a:r>
            <a:r>
              <a:rPr lang="en-US" altLang="zh-CN" b="0" i="0" dirty="0">
                <a:solidFill>
                  <a:srgbClr val="000000"/>
                </a:solidFill>
                <a:effectLst/>
                <a:latin typeface="微软雅黑" panose="020B0503020204020204" pitchFamily="34" charset="-122"/>
                <a:ea typeface="微软雅黑" panose="020B0503020204020204" pitchFamily="34" charset="-122"/>
              </a:rPr>
              <a:t>C</a:t>
            </a:r>
            <a:r>
              <a:rPr lang="zh-CN" altLang="en-US" b="0" i="0" dirty="0">
                <a:solidFill>
                  <a:srgbClr val="000000"/>
                </a:solidFill>
                <a:effectLst/>
                <a:latin typeface="微软雅黑" panose="020B0503020204020204" pitchFamily="34" charset="-122"/>
                <a:ea typeface="微软雅黑" panose="020B0503020204020204" pitchFamily="34" charset="-122"/>
              </a:rPr>
              <a:t>到汇编语言的语义，但目前还没有提供到二进制级别的语义。</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人们不能直接重用</a:t>
            </a:r>
            <a:r>
              <a:rPr lang="en-US" altLang="zh-CN" b="0" i="0" dirty="0" err="1">
                <a:solidFill>
                  <a:srgbClr val="000000"/>
                </a:solidFill>
                <a:effectLst/>
                <a:latin typeface="微软雅黑" panose="020B0503020204020204" pitchFamily="34" charset="-122"/>
                <a:ea typeface="微软雅黑" panose="020B0503020204020204" pitchFamily="34" charset="-122"/>
              </a:rPr>
              <a:t>CompCert</a:t>
            </a:r>
            <a:r>
              <a:rPr lang="zh-CN" altLang="en-US" b="0" i="0" dirty="0">
                <a:solidFill>
                  <a:srgbClr val="000000"/>
                </a:solidFill>
                <a:effectLst/>
                <a:latin typeface="微软雅黑" panose="020B0503020204020204" pitchFamily="34" charset="-122"/>
                <a:ea typeface="微软雅黑" panose="020B0503020204020204" pitchFamily="34" charset="-122"/>
              </a:rPr>
              <a:t>后端程序集语义来形式化</a:t>
            </a:r>
            <a:r>
              <a:rPr lang="en-US" altLang="zh-CN" b="0" i="0" dirty="0">
                <a:solidFill>
                  <a:srgbClr val="000000"/>
                </a:solidFill>
                <a:effectLst/>
                <a:latin typeface="微软雅黑" panose="020B0503020204020204" pitchFamily="34" charset="-122"/>
                <a:ea typeface="微软雅黑" panose="020B0503020204020204" pitchFamily="34" charset="-122"/>
              </a:rPr>
              <a:t>JIT</a:t>
            </a:r>
            <a:r>
              <a:rPr lang="zh-CN" altLang="en-US" b="0" i="0" dirty="0">
                <a:solidFill>
                  <a:srgbClr val="000000"/>
                </a:solidFill>
                <a:effectLst/>
                <a:latin typeface="微软雅黑" panose="020B0503020204020204" pitchFamily="34" charset="-122"/>
                <a:ea typeface="微软雅黑" panose="020B0503020204020204" pitchFamily="34" charset="-122"/>
              </a:rPr>
              <a:t>编译器的目标二进制语义，因为它不符合其调用约定。</a:t>
            </a:r>
          </a:p>
        </p:txBody>
      </p:sp>
      <p:sp>
        <p:nvSpPr>
          <p:cNvPr id="4" name="灯片编号占位符 3"/>
          <p:cNvSpPr>
            <a:spLocks noGrp="1"/>
          </p:cNvSpPr>
          <p:nvPr>
            <p:ph type="sldNum" sz="quarter" idx="5"/>
          </p:nvPr>
        </p:nvSpPr>
        <p:spPr/>
        <p:txBody>
          <a:bodyPr/>
          <a:lstStyle/>
          <a:p>
            <a:fld id="{13D28DC2-5057-445C-8872-C1533802A2F5}" type="slidenum">
              <a:rPr lang="zh-CN" altLang="en-US" smtClean="0"/>
              <a:t>36</a:t>
            </a:fld>
            <a:endParaRPr lang="zh-CN" altLang="en-US"/>
          </a:p>
        </p:txBody>
      </p:sp>
    </p:spTree>
    <p:extLst>
      <p:ext uri="{BB962C8B-B14F-4D97-AF65-F5344CB8AC3E}">
        <p14:creationId xmlns:p14="http://schemas.microsoft.com/office/powerpoint/2010/main" val="26298181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37</a:t>
            </a:fld>
            <a:endParaRPr lang="zh-CN" altLang="en-US"/>
          </a:p>
        </p:txBody>
      </p:sp>
    </p:spTree>
    <p:extLst>
      <p:ext uri="{BB962C8B-B14F-4D97-AF65-F5344CB8AC3E}">
        <p14:creationId xmlns:p14="http://schemas.microsoft.com/office/powerpoint/2010/main" val="12793115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err="1">
                <a:solidFill>
                  <a:srgbClr val="000000"/>
                </a:solidFill>
                <a:effectLst/>
                <a:latin typeface="微软雅黑" panose="020B0503020204020204" pitchFamily="34" charset="-122"/>
                <a:ea typeface="微软雅黑" panose="020B0503020204020204" pitchFamily="34" charset="-122"/>
              </a:rPr>
              <a:t>i</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头部</a:t>
            </a:r>
            <a:r>
              <a:rPr lang="zh-CN" altLang="en-US" dirty="0"/>
              <a:t>将</a:t>
            </a:r>
            <a:r>
              <a:rPr lang="en-US" altLang="zh-CN" dirty="0" err="1"/>
              <a:t>rBPF</a:t>
            </a:r>
            <a:r>
              <a:rPr lang="zh-CN" altLang="en-US" dirty="0"/>
              <a:t>中的寄存器</a:t>
            </a:r>
            <a:r>
              <a:rPr lang="en-US" altLang="zh-CN" dirty="0"/>
              <a:t>r1</a:t>
            </a:r>
            <a:r>
              <a:rPr lang="zh-CN" altLang="en-US" dirty="0"/>
              <a:t>的值复制到到</a:t>
            </a:r>
            <a:r>
              <a:rPr lang="en-US" altLang="zh-CN" dirty="0"/>
              <a:t>r12</a:t>
            </a:r>
            <a:r>
              <a:rPr lang="zh-CN" altLang="en-US" dirty="0"/>
              <a:t>防止后续的覆盖</a:t>
            </a:r>
            <a:endParaRPr lang="en-US" altLang="zh-CN" dirty="0"/>
          </a:p>
          <a:p>
            <a:r>
              <a:rPr lang="en-US" altLang="zh-CN" b="0" i="0" dirty="0">
                <a:solidFill>
                  <a:srgbClr val="000000"/>
                </a:solidFill>
                <a:effectLst/>
                <a:latin typeface="微软雅黑" panose="020B0503020204020204" pitchFamily="34" charset="-122"/>
                <a:ea typeface="微软雅黑" panose="020B0503020204020204" pitchFamily="34" charset="-122"/>
              </a:rPr>
              <a:t>ii/</a:t>
            </a:r>
            <a:r>
              <a:rPr lang="zh-CN" altLang="en-US" b="0" i="0" dirty="0">
                <a:solidFill>
                  <a:srgbClr val="000000"/>
                </a:solidFill>
                <a:effectLst/>
                <a:latin typeface="微软雅黑" panose="020B0503020204020204" pitchFamily="34" charset="-122"/>
                <a:ea typeface="微软雅黑" panose="020B0503020204020204" pitchFamily="34" charset="-122"/>
              </a:rPr>
              <a:t>虚线部分由以下阶段组成：</a:t>
            </a:r>
            <a:r>
              <a:rPr lang="en-US" altLang="zh-CN" b="0" i="1" dirty="0">
                <a:solidFill>
                  <a:srgbClr val="000000"/>
                </a:solidFill>
                <a:effectLst/>
                <a:latin typeface="微软雅黑" panose="020B0503020204020204" pitchFamily="34" charset="-122"/>
                <a:ea typeface="微软雅黑" panose="020B0503020204020204" pitchFamily="34" charset="-122"/>
              </a:rPr>
              <a:t>Spilling </a:t>
            </a:r>
            <a:r>
              <a:rPr lang="zh-CN" altLang="en-US" b="0" i="1" dirty="0">
                <a:solidFill>
                  <a:srgbClr val="000000"/>
                </a:solidFill>
                <a:effectLst/>
                <a:latin typeface="微软雅黑" panose="020B0503020204020204" pitchFamily="34" charset="-122"/>
                <a:ea typeface="微软雅黑" panose="020B0503020204020204" pitchFamily="34" charset="-122"/>
              </a:rPr>
              <a:t>将</a:t>
            </a:r>
            <a:r>
              <a:rPr lang="en-US" altLang="zh-CN" dirty="0"/>
              <a:t>ARM</a:t>
            </a:r>
            <a:r>
              <a:rPr lang="zh-CN" altLang="en-US" dirty="0"/>
              <a:t>的寄存器数据被备份到堆栈中</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1" dirty="0">
                <a:solidFill>
                  <a:srgbClr val="000000"/>
                </a:solidFill>
                <a:effectLst/>
                <a:latin typeface="微软雅黑" panose="020B0503020204020204" pitchFamily="34" charset="-122"/>
                <a:ea typeface="微软雅黑" panose="020B0503020204020204" pitchFamily="34" charset="-122"/>
              </a:rPr>
              <a:t>Load </a:t>
            </a:r>
            <a:r>
              <a:rPr lang="zh-CN" altLang="en-US" b="0" i="0" dirty="0">
                <a:solidFill>
                  <a:srgbClr val="000000"/>
                </a:solidFill>
                <a:effectLst/>
                <a:latin typeface="微软雅黑" panose="020B0503020204020204" pitchFamily="34" charset="-122"/>
                <a:ea typeface="微软雅黑" panose="020B0503020204020204" pitchFamily="34" charset="-122"/>
              </a:rPr>
              <a:t>将</a:t>
            </a:r>
            <a:r>
              <a:rPr lang="zh-CN" altLang="en-US" dirty="0"/>
              <a:t>数据从</a:t>
            </a:r>
            <a:r>
              <a:rPr lang="en-US" altLang="zh-CN" dirty="0" err="1"/>
              <a:t>rBPF</a:t>
            </a:r>
            <a:r>
              <a:rPr lang="zh-CN" altLang="en-US" dirty="0"/>
              <a:t>的寄存器加载到</a:t>
            </a:r>
            <a:r>
              <a:rPr lang="en-US" altLang="zh-CN" dirty="0"/>
              <a:t>ARM</a:t>
            </a:r>
            <a:r>
              <a:rPr lang="zh-CN" altLang="en-US" dirty="0"/>
              <a:t>的寄存器</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1" dirty="0">
                <a:solidFill>
                  <a:srgbClr val="000000"/>
                </a:solidFill>
                <a:effectLst/>
                <a:latin typeface="微软雅黑" panose="020B0503020204020204" pitchFamily="34" charset="-122"/>
                <a:ea typeface="微软雅黑" panose="020B0503020204020204" pitchFamily="34" charset="-122"/>
              </a:rPr>
              <a:t>Core</a:t>
            </a:r>
            <a:r>
              <a:rPr lang="zh-CN" altLang="en-US" b="0" i="0" dirty="0">
                <a:solidFill>
                  <a:srgbClr val="000000"/>
                </a:solidFill>
                <a:effectLst/>
                <a:latin typeface="微软雅黑" panose="020B0503020204020204" pitchFamily="34" charset="-122"/>
                <a:ea typeface="微软雅黑" panose="020B0503020204020204" pitchFamily="34" charset="-122"/>
              </a:rPr>
              <a:t>在</a:t>
            </a:r>
            <a:r>
              <a:rPr lang="en-US" altLang="zh-CN" b="0" i="0" dirty="0">
                <a:solidFill>
                  <a:srgbClr val="000000"/>
                </a:solidFill>
                <a:effectLst/>
                <a:latin typeface="微软雅黑" panose="020B0503020204020204" pitchFamily="34" charset="-122"/>
                <a:ea typeface="微软雅黑" panose="020B0503020204020204" pitchFamily="34" charset="-122"/>
              </a:rPr>
              <a:t>ARM</a:t>
            </a:r>
            <a:r>
              <a:rPr lang="zh-CN" altLang="en-US" b="0" i="0" dirty="0">
                <a:solidFill>
                  <a:srgbClr val="000000"/>
                </a:solidFill>
                <a:effectLst/>
                <a:latin typeface="微软雅黑" panose="020B0503020204020204" pitchFamily="34" charset="-122"/>
                <a:ea typeface="微软雅黑" panose="020B0503020204020204" pitchFamily="34" charset="-122"/>
              </a:rPr>
              <a:t>寄存器上执行算术计算操作，相当于源</a:t>
            </a:r>
            <a:r>
              <a:rPr lang="en-US" altLang="zh-CN" b="0" i="0" dirty="0" err="1">
                <a:solidFill>
                  <a:srgbClr val="000000"/>
                </a:solidFill>
                <a:effectLst/>
                <a:latin typeface="微软雅黑" panose="020B0503020204020204" pitchFamily="34" charset="-122"/>
                <a:ea typeface="微软雅黑" panose="020B0503020204020204" pitchFamily="34" charset="-122"/>
              </a:rPr>
              <a:t>rBPF</a:t>
            </a:r>
            <a:r>
              <a:rPr lang="en-US" altLang="zh-CN" b="0" i="0" dirty="0">
                <a:solidFill>
                  <a:srgbClr val="000000"/>
                </a:solidFill>
                <a:effectLst/>
                <a:latin typeface="微软雅黑" panose="020B0503020204020204" pitchFamily="34" charset="-122"/>
                <a:ea typeface="微软雅黑" panose="020B0503020204020204" pitchFamily="34" charset="-122"/>
              </a:rPr>
              <a:t> Alu</a:t>
            </a:r>
            <a:r>
              <a:rPr lang="zh-CN" altLang="en-US" b="0" i="0" dirty="0">
                <a:solidFill>
                  <a:srgbClr val="000000"/>
                </a:solidFill>
                <a:effectLst/>
                <a:latin typeface="微软雅黑" panose="020B0503020204020204" pitchFamily="34" charset="-122"/>
                <a:ea typeface="微软雅黑" panose="020B0503020204020204" pitchFamily="34" charset="-122"/>
              </a:rPr>
              <a:t>列表的行为</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r>
              <a:rPr lang="en-US" altLang="zh-CN" b="0" i="0" dirty="0">
                <a:solidFill>
                  <a:srgbClr val="000000"/>
                </a:solidFill>
                <a:effectLst/>
                <a:latin typeface="微软雅黑" panose="020B0503020204020204" pitchFamily="34" charset="-122"/>
                <a:ea typeface="微软雅黑" panose="020B0503020204020204" pitchFamily="34" charset="-122"/>
              </a:rPr>
              <a:t>iii/</a:t>
            </a:r>
            <a:r>
              <a:rPr lang="zh-CN" altLang="en-US" b="0" i="0" dirty="0">
                <a:solidFill>
                  <a:srgbClr val="000000"/>
                </a:solidFill>
                <a:effectLst/>
                <a:latin typeface="微软雅黑" panose="020B0503020204020204" pitchFamily="34" charset="-122"/>
                <a:ea typeface="微软雅黑" panose="020B0503020204020204" pitchFamily="34" charset="-122"/>
              </a:rPr>
              <a:t>后续部分</a:t>
            </a:r>
            <a:r>
              <a:rPr lang="en-US" altLang="zh-CN" b="0" i="1" dirty="0">
                <a:solidFill>
                  <a:srgbClr val="000000"/>
                </a:solidFill>
                <a:effectLst/>
                <a:latin typeface="微软雅黑" panose="020B0503020204020204" pitchFamily="34" charset="-122"/>
                <a:ea typeface="微软雅黑" panose="020B0503020204020204" pitchFamily="34" charset="-122"/>
              </a:rPr>
              <a:t>Store</a:t>
            </a:r>
            <a:r>
              <a:rPr lang="zh-CN" altLang="en-US" dirty="0"/>
              <a:t>将结果从</a:t>
            </a:r>
            <a:r>
              <a:rPr lang="en-US" altLang="zh-CN" dirty="0"/>
              <a:t>ARM</a:t>
            </a:r>
            <a:r>
              <a:rPr lang="zh-CN" altLang="en-US" dirty="0"/>
              <a:t>的寄存器更新回</a:t>
            </a:r>
            <a:r>
              <a:rPr lang="en-US" altLang="zh-CN" dirty="0" err="1"/>
              <a:t>rBPF</a:t>
            </a:r>
            <a:r>
              <a:rPr lang="zh-CN" altLang="en-US" dirty="0"/>
              <a:t>的寄存器</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1" dirty="0">
                <a:solidFill>
                  <a:srgbClr val="000000"/>
                </a:solidFill>
                <a:effectLst/>
                <a:latin typeface="微软雅黑" panose="020B0503020204020204" pitchFamily="34" charset="-122"/>
                <a:ea typeface="微软雅黑" panose="020B0503020204020204" pitchFamily="34" charset="-122"/>
              </a:rPr>
              <a:t>Reloading</a:t>
            </a:r>
            <a:r>
              <a:rPr lang="zh-CN" altLang="en-US" dirty="0"/>
              <a:t>从堆栈中恢复</a:t>
            </a:r>
            <a:r>
              <a:rPr lang="en-US" altLang="zh-CN" dirty="0"/>
              <a:t>ARM</a:t>
            </a:r>
            <a:r>
              <a:rPr lang="zh-CN" altLang="en-US" dirty="0"/>
              <a:t>寄存器的数据</a:t>
            </a:r>
            <a:r>
              <a:rPr lang="en-US" altLang="zh-CN" b="0" i="0" dirty="0">
                <a:solidFill>
                  <a:srgbClr val="000000"/>
                </a:solidFill>
                <a:effectLst/>
                <a:latin typeface="微软雅黑" panose="020B0503020204020204" pitchFamily="34" charset="-122"/>
                <a:ea typeface="微软雅黑" panose="020B0503020204020204" pitchFamily="34" charset="-122"/>
              </a:rPr>
              <a:t>	</a:t>
            </a:r>
          </a:p>
          <a:p>
            <a:r>
              <a:rPr lang="en-US" altLang="zh-CN" b="0" i="0" dirty="0">
                <a:solidFill>
                  <a:srgbClr val="000000"/>
                </a:solidFill>
                <a:effectLst/>
                <a:latin typeface="微软雅黑" panose="020B0503020204020204" pitchFamily="34" charset="-122"/>
                <a:ea typeface="微软雅黑" panose="020B0503020204020204" pitchFamily="34" charset="-122"/>
              </a:rPr>
              <a:t>iv/</a:t>
            </a:r>
            <a:r>
              <a:rPr lang="en-US" altLang="zh-CN" b="0" i="1" dirty="0">
                <a:solidFill>
                  <a:srgbClr val="000000"/>
                </a:solidFill>
                <a:effectLst/>
                <a:latin typeface="微软雅黑" panose="020B0503020204020204" pitchFamily="34" charset="-122"/>
                <a:ea typeface="微软雅黑" panose="020B0503020204020204" pitchFamily="34" charset="-122"/>
              </a:rPr>
              <a:t>Tail </a:t>
            </a:r>
            <a:r>
              <a:rPr lang="zh-CN" altLang="en-US" dirty="0"/>
              <a:t>释放栈帧，返回到代码的调用点。</a:t>
            </a:r>
            <a:endParaRPr lang="zh-CN" altLang="en-US" i="1"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40</a:t>
            </a:fld>
            <a:endParaRPr lang="zh-CN" altLang="en-US"/>
          </a:p>
        </p:txBody>
      </p:sp>
    </p:spTree>
    <p:extLst>
      <p:ext uri="{BB962C8B-B14F-4D97-AF65-F5344CB8AC3E}">
        <p14:creationId xmlns:p14="http://schemas.microsoft.com/office/powerpoint/2010/main" val="2241160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altLang="zh-CN" b="0" dirty="0"/>
              <a:t>Head </a:t>
            </a:r>
            <a:r>
              <a:rPr lang="zh-CN" altLang="en-US" b="0" dirty="0"/>
              <a:t>阶段 </a:t>
            </a:r>
            <a:r>
              <a:rPr lang="zh-CN" altLang="en-US" dirty="0"/>
              <a:t>将 </a:t>
            </a:r>
            <a:r>
              <a:rPr lang="en-US" altLang="zh-CN" dirty="0" err="1"/>
              <a:t>rBPF</a:t>
            </a:r>
            <a:r>
              <a:rPr lang="en-US" altLang="zh-CN" dirty="0"/>
              <a:t> </a:t>
            </a:r>
            <a:r>
              <a:rPr lang="zh-CN" altLang="en-US" dirty="0"/>
              <a:t>指令中的</a:t>
            </a:r>
            <a:r>
              <a:rPr lang="en-US" altLang="zh-CN" dirty="0"/>
              <a:t>r1</a:t>
            </a:r>
            <a:r>
              <a:rPr lang="zh-CN" altLang="en-US" dirty="0"/>
              <a:t>也就是</a:t>
            </a:r>
            <a:r>
              <a:rPr lang="en-US" altLang="zh-CN" dirty="0" err="1"/>
              <a:t>bpf</a:t>
            </a:r>
            <a:r>
              <a:rPr lang="zh-CN" altLang="en-US" dirty="0"/>
              <a:t>的基址 初始化到 </a:t>
            </a:r>
            <a:r>
              <a:rPr lang="en-US" altLang="zh-CN" dirty="0"/>
              <a:t>ARM </a:t>
            </a:r>
            <a:r>
              <a:rPr lang="zh-CN" altLang="en-US" dirty="0"/>
              <a:t>寄存器中，为后续操作做准备。</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zh-CN" altLang="en-US" dirty="0"/>
              <a:t>根据</a:t>
            </a:r>
            <a:r>
              <a:rPr lang="en-US" altLang="zh-CN" dirty="0"/>
              <a:t>Spilling + Load + Core</a:t>
            </a:r>
            <a:r>
              <a:rPr lang="zh-CN" altLang="en-US" dirty="0"/>
              <a:t>的顺序 </a:t>
            </a:r>
            <a:r>
              <a:rPr lang="en-US" altLang="zh-CN" dirty="0"/>
              <a:t>1</a:t>
            </a:r>
            <a:r>
              <a:rPr lang="zh-CN" altLang="en-US" dirty="0"/>
              <a:t>将某些可能被覆盖的 </a:t>
            </a:r>
            <a:r>
              <a:rPr lang="en-US" altLang="zh-CN" dirty="0"/>
              <a:t>ARM </a:t>
            </a:r>
            <a:r>
              <a:rPr lang="zh-CN" altLang="en-US" dirty="0"/>
              <a:t>寄存器的值保存到栈帧中（</a:t>
            </a:r>
            <a:r>
              <a:rPr lang="en-US" altLang="zh-CN" dirty="0"/>
              <a:t>Stack Frame</a:t>
            </a:r>
            <a:r>
              <a:rPr lang="zh-CN" altLang="en-US" dirty="0"/>
              <a:t>）</a:t>
            </a:r>
            <a:r>
              <a:rPr lang="en-US" altLang="zh-CN" dirty="0"/>
              <a:t>2</a:t>
            </a:r>
            <a:r>
              <a:rPr lang="zh-CN" altLang="en-US" b="0" i="0" dirty="0">
                <a:solidFill>
                  <a:srgbClr val="000000"/>
                </a:solidFill>
                <a:effectLst/>
                <a:latin typeface="微软雅黑" panose="020B0503020204020204" pitchFamily="34" charset="-122"/>
                <a:ea typeface="微软雅黑" panose="020B0503020204020204" pitchFamily="34" charset="-122"/>
              </a:rPr>
              <a:t>将</a:t>
            </a:r>
            <a:r>
              <a:rPr lang="en-US" altLang="zh-CN" dirty="0" err="1"/>
              <a:t>rBPF</a:t>
            </a:r>
            <a:r>
              <a:rPr lang="zh-CN" altLang="en-US" dirty="0"/>
              <a:t>的数据根据基址和偏移加载到</a:t>
            </a:r>
            <a:r>
              <a:rPr lang="en-US" altLang="zh-CN" dirty="0"/>
              <a:t>ARM</a:t>
            </a:r>
            <a:r>
              <a:rPr lang="zh-CN" altLang="en-US" dirty="0"/>
              <a:t>的寄存器 </a:t>
            </a:r>
            <a:r>
              <a:rPr lang="en-US" altLang="zh-CN" dirty="0"/>
              <a:t>3</a:t>
            </a:r>
            <a:r>
              <a:rPr lang="zh-CN" altLang="en-US" dirty="0"/>
              <a:t>执行</a:t>
            </a:r>
            <a:r>
              <a:rPr lang="en-US" altLang="zh-CN" dirty="0"/>
              <a:t>arm</a:t>
            </a:r>
            <a:r>
              <a:rPr lang="zh-CN" altLang="en-US" dirty="0"/>
              <a:t>上的算术运算</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zh-CN" altLang="en-US" dirty="0"/>
              <a:t>更新 </a:t>
            </a:r>
            <a:r>
              <a:rPr lang="en-US" altLang="zh-CN" dirty="0" err="1"/>
              <a:t>rBPF</a:t>
            </a:r>
            <a:r>
              <a:rPr lang="en-US" altLang="zh-CN" dirty="0"/>
              <a:t> </a:t>
            </a:r>
            <a:r>
              <a:rPr lang="zh-CN" altLang="en-US" dirty="0"/>
              <a:t>的程序计数器（</a:t>
            </a:r>
            <a:r>
              <a:rPr lang="en-US" altLang="zh-CN" dirty="0"/>
              <a:t>PC</a:t>
            </a:r>
            <a:r>
              <a:rPr lang="zh-CN" altLang="en-US" dirty="0"/>
              <a:t>）</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altLang="zh-CN" dirty="0"/>
              <a:t>Store </a:t>
            </a:r>
            <a:r>
              <a:rPr lang="zh-CN" altLang="en-US" dirty="0"/>
              <a:t>阶段更新所有被修改的 </a:t>
            </a:r>
            <a:r>
              <a:rPr lang="en-US" altLang="zh-CN" dirty="0" err="1"/>
              <a:t>rBPF</a:t>
            </a:r>
            <a:r>
              <a:rPr lang="en-US" altLang="zh-CN" dirty="0"/>
              <a:t> </a:t>
            </a:r>
            <a:r>
              <a:rPr lang="zh-CN" altLang="en-US" dirty="0"/>
              <a:t>寄存器到内存中</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altLang="zh-CN" dirty="0"/>
              <a:t>Tail </a:t>
            </a:r>
            <a:r>
              <a:rPr lang="zh-CN" altLang="en-US" dirty="0"/>
              <a:t>阶段返回到调用点</a:t>
            </a:r>
          </a:p>
        </p:txBody>
      </p:sp>
      <p:sp>
        <p:nvSpPr>
          <p:cNvPr id="4" name="灯片编号占位符 3"/>
          <p:cNvSpPr>
            <a:spLocks noGrp="1"/>
          </p:cNvSpPr>
          <p:nvPr>
            <p:ph type="sldNum" sz="quarter" idx="5"/>
          </p:nvPr>
        </p:nvSpPr>
        <p:spPr/>
        <p:txBody>
          <a:bodyPr/>
          <a:lstStyle/>
          <a:p>
            <a:fld id="{13D28DC2-5057-445C-8872-C1533802A2F5}" type="slidenum">
              <a:rPr lang="zh-CN" altLang="en-US" smtClean="0"/>
              <a:t>42</a:t>
            </a:fld>
            <a:endParaRPr lang="zh-CN" altLang="en-US"/>
          </a:p>
        </p:txBody>
      </p:sp>
    </p:spTree>
    <p:extLst>
      <p:ext uri="{BB962C8B-B14F-4D97-AF65-F5344CB8AC3E}">
        <p14:creationId xmlns:p14="http://schemas.microsoft.com/office/powerpoint/2010/main" val="686117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后向模拟的核心思想是：</a:t>
            </a:r>
            <a:r>
              <a:rPr lang="zh-CN" altLang="en-US" b="1" dirty="0"/>
              <a:t>对于目标程序的每一种行为，源程序都存在一个对应的行为</a:t>
            </a:r>
            <a:r>
              <a:rPr lang="zh-CN" altLang="en-US" dirty="0"/>
              <a:t>。</a:t>
            </a:r>
          </a:p>
        </p:txBody>
      </p:sp>
      <p:sp>
        <p:nvSpPr>
          <p:cNvPr id="4" name="灯片编号占位符 3"/>
          <p:cNvSpPr>
            <a:spLocks noGrp="1"/>
          </p:cNvSpPr>
          <p:nvPr>
            <p:ph type="sldNum" sz="quarter" idx="5"/>
          </p:nvPr>
        </p:nvSpPr>
        <p:spPr/>
        <p:txBody>
          <a:bodyPr/>
          <a:lstStyle/>
          <a:p>
            <a:fld id="{13D28DC2-5057-445C-8872-C1533802A2F5}" type="slidenum">
              <a:rPr lang="zh-CN" altLang="en-US" smtClean="0"/>
              <a:t>44</a:t>
            </a:fld>
            <a:endParaRPr lang="zh-CN" altLang="en-US"/>
          </a:p>
        </p:txBody>
      </p:sp>
    </p:spTree>
    <p:extLst>
      <p:ext uri="{BB962C8B-B14F-4D97-AF65-F5344CB8AC3E}">
        <p14:creationId xmlns:p14="http://schemas.microsoft.com/office/powerpoint/2010/main" val="9123561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45</a:t>
            </a:fld>
            <a:endParaRPr lang="zh-CN" altLang="en-US"/>
          </a:p>
        </p:txBody>
      </p:sp>
    </p:spTree>
    <p:extLst>
      <p:ext uri="{BB962C8B-B14F-4D97-AF65-F5344CB8AC3E}">
        <p14:creationId xmlns:p14="http://schemas.microsoft.com/office/powerpoint/2010/main" val="25381126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基准测试任务</a:t>
            </a:r>
          </a:p>
          <a:p>
            <a:pPr>
              <a:buFont typeface="+mj-lt"/>
              <a:buAutoNum type="arabicPeriod"/>
            </a:pPr>
            <a:r>
              <a:rPr lang="zh-CN" altLang="en-US" b="1" dirty="0"/>
              <a:t>前四个基准测试（</a:t>
            </a:r>
            <a:r>
              <a:rPr lang="en-US" altLang="zh-CN" b="1" dirty="0" err="1"/>
              <a:t>incr</a:t>
            </a:r>
            <a:r>
              <a:rPr lang="zh-CN" altLang="en-US" b="1" dirty="0"/>
              <a:t>、</a:t>
            </a:r>
            <a:r>
              <a:rPr lang="en-US" altLang="zh-CN" b="1" dirty="0"/>
              <a:t>square</a:t>
            </a:r>
            <a:r>
              <a:rPr lang="zh-CN" altLang="en-US" b="1" dirty="0"/>
              <a:t>、</a:t>
            </a:r>
            <a:r>
              <a:rPr lang="en-US" altLang="zh-CN" b="1" dirty="0" err="1"/>
              <a:t>bitswap</a:t>
            </a:r>
            <a:r>
              <a:rPr lang="zh-CN" altLang="en-US" b="1" dirty="0"/>
              <a:t>、</a:t>
            </a:r>
            <a:r>
              <a:rPr lang="en-US" altLang="zh-CN" b="1" dirty="0"/>
              <a:t>fib</a:t>
            </a:r>
            <a:r>
              <a:rPr lang="zh-CN" altLang="en-US" b="1" dirty="0"/>
              <a:t>）：</a:t>
            </a:r>
            <a:endParaRPr lang="zh-CN" altLang="en-US" dirty="0"/>
          </a:p>
          <a:p>
            <a:pPr marL="742950" lvl="1" indent="-285750">
              <a:buFont typeface="+mj-lt"/>
              <a:buAutoNum type="arabicPeriod"/>
            </a:pPr>
            <a:r>
              <a:rPr lang="zh-CN" altLang="en-US" dirty="0"/>
              <a:t>测试纯计算任务，主要由 </a:t>
            </a:r>
            <a:r>
              <a:rPr lang="en-US" altLang="zh-CN" dirty="0" err="1"/>
              <a:t>rBPF</a:t>
            </a:r>
            <a:r>
              <a:rPr lang="en-US" altLang="zh-CN" dirty="0"/>
              <a:t> </a:t>
            </a:r>
            <a:r>
              <a:rPr lang="zh-CN" altLang="en-US" dirty="0"/>
              <a:t>的 </a:t>
            </a:r>
            <a:r>
              <a:rPr lang="en-US" altLang="zh-CN" dirty="0"/>
              <a:t>ALU </a:t>
            </a:r>
            <a:r>
              <a:rPr lang="zh-CN" altLang="en-US" dirty="0"/>
              <a:t>操作组成。</a:t>
            </a:r>
          </a:p>
          <a:p>
            <a:pPr marL="742950" lvl="1" indent="-285750">
              <a:buFont typeface="+mj-lt"/>
              <a:buAutoNum type="arabicPeriod"/>
            </a:pPr>
            <a:r>
              <a:rPr lang="en-US" altLang="zh-CN" dirty="0"/>
              <a:t>HAVM </a:t>
            </a:r>
            <a:r>
              <a:rPr lang="zh-CN" altLang="en-US" dirty="0"/>
              <a:t>的 </a:t>
            </a:r>
            <a:r>
              <a:rPr lang="en-US" altLang="zh-CN" b="1" dirty="0"/>
              <a:t>JIT </a:t>
            </a:r>
            <a:r>
              <a:rPr lang="zh-CN" altLang="en-US" b="1" dirty="0"/>
              <a:t>加速特性</a:t>
            </a:r>
            <a:r>
              <a:rPr lang="zh-CN" altLang="en-US" dirty="0"/>
              <a:t> 在这些任务中表现出显著优势。</a:t>
            </a:r>
          </a:p>
          <a:p>
            <a:pPr>
              <a:buFont typeface="+mj-lt"/>
              <a:buAutoNum type="arabicPeriod"/>
            </a:pPr>
            <a:r>
              <a:rPr lang="zh-CN" altLang="en-US" b="1" dirty="0"/>
              <a:t>两个特殊基准测试（</a:t>
            </a:r>
            <a:r>
              <a:rPr lang="en-US" altLang="zh-CN" b="1" dirty="0" err="1"/>
              <a:t>sock_buf</a:t>
            </a:r>
            <a:r>
              <a:rPr lang="en-US" altLang="zh-CN" b="1" dirty="0"/>
              <a:t> </a:t>
            </a:r>
            <a:r>
              <a:rPr lang="zh-CN" altLang="en-US" b="1" dirty="0"/>
              <a:t>和 </a:t>
            </a:r>
            <a:r>
              <a:rPr lang="en-US" altLang="zh-CN" b="1" dirty="0" err="1"/>
              <a:t>memcpy</a:t>
            </a:r>
            <a:r>
              <a:rPr lang="zh-CN" altLang="en-US" b="1" dirty="0"/>
              <a:t>）：</a:t>
            </a:r>
            <a:endParaRPr lang="zh-CN" altLang="en-US" dirty="0"/>
          </a:p>
          <a:p>
            <a:pPr marL="742950" lvl="1" indent="-285750">
              <a:buFont typeface="+mj-lt"/>
              <a:buAutoNum type="arabicPeriod"/>
            </a:pPr>
            <a:r>
              <a:rPr lang="zh-CN" altLang="en-US" dirty="0"/>
              <a:t>涉及较多的内存操作（而非 </a:t>
            </a:r>
            <a:r>
              <a:rPr lang="en-US" altLang="zh-CN" dirty="0"/>
              <a:t>ALU </a:t>
            </a:r>
            <a:r>
              <a:rPr lang="zh-CN" altLang="en-US" dirty="0"/>
              <a:t>操作），这对 </a:t>
            </a:r>
            <a:r>
              <a:rPr lang="en-US" altLang="zh-CN" dirty="0"/>
              <a:t>HAVM </a:t>
            </a:r>
            <a:r>
              <a:rPr lang="zh-CN" altLang="en-US" dirty="0"/>
              <a:t>是最糟糕的场景。</a:t>
            </a:r>
          </a:p>
          <a:p>
            <a:pPr marL="742950" lvl="1" indent="-285750">
              <a:buFont typeface="+mj-lt"/>
              <a:buAutoNum type="arabicPeriod"/>
            </a:pPr>
            <a:r>
              <a:rPr lang="zh-CN" altLang="en-US" dirty="0"/>
              <a:t>包括经典的 </a:t>
            </a:r>
            <a:r>
              <a:rPr lang="en-US" altLang="zh-CN" dirty="0"/>
              <a:t>BPF socket buffer </a:t>
            </a:r>
            <a:r>
              <a:rPr lang="zh-CN" altLang="en-US" dirty="0"/>
              <a:t>读</a:t>
            </a:r>
            <a:r>
              <a:rPr lang="en-US" altLang="zh-CN" dirty="0"/>
              <a:t>/</a:t>
            </a:r>
            <a:r>
              <a:rPr lang="zh-CN" altLang="en-US" dirty="0"/>
              <a:t>写操作和内存复制操作。</a:t>
            </a:r>
          </a:p>
          <a:p>
            <a:pPr>
              <a:buFont typeface="+mj-lt"/>
              <a:buAutoNum type="arabicPeriod"/>
            </a:pPr>
            <a:r>
              <a:rPr lang="zh-CN" altLang="en-US" b="1" dirty="0"/>
              <a:t>实际 </a:t>
            </a:r>
            <a:r>
              <a:rPr lang="en-US" altLang="zh-CN" b="1" dirty="0"/>
              <a:t>IoT </a:t>
            </a:r>
            <a:r>
              <a:rPr lang="zh-CN" altLang="en-US" b="1" dirty="0"/>
              <a:t>数据处理算法（</a:t>
            </a:r>
            <a:r>
              <a:rPr lang="en-US" altLang="zh-CN" b="1" dirty="0"/>
              <a:t>fletcher32 </a:t>
            </a:r>
            <a:r>
              <a:rPr lang="zh-CN" altLang="en-US" b="1" dirty="0"/>
              <a:t>和 </a:t>
            </a:r>
            <a:r>
              <a:rPr lang="en-US" altLang="zh-CN" b="1" dirty="0" err="1"/>
              <a:t>bsort</a:t>
            </a:r>
            <a:r>
              <a:rPr lang="zh-CN" altLang="en-US" b="1" dirty="0"/>
              <a:t>）：</a:t>
            </a:r>
            <a:endParaRPr lang="zh-CN" altLang="en-US" dirty="0"/>
          </a:p>
          <a:p>
            <a:pPr marL="742950" lvl="1" indent="-285750">
              <a:buFont typeface="+mj-lt"/>
              <a:buAutoNum type="arabicPeriod"/>
            </a:pPr>
            <a:r>
              <a:rPr lang="en-US" altLang="zh-CN" dirty="0"/>
              <a:t>Fletcher32 </a:t>
            </a:r>
            <a:r>
              <a:rPr lang="zh-CN" altLang="en-US" dirty="0"/>
              <a:t>哈希函数：一种高效的数据完整性校验算法。</a:t>
            </a:r>
          </a:p>
          <a:p>
            <a:pPr marL="742950" lvl="1" indent="-285750">
              <a:buFont typeface="+mj-lt"/>
              <a:buAutoNum type="arabicPeriod"/>
            </a:pPr>
            <a:r>
              <a:rPr lang="zh-CN" altLang="en-US" dirty="0"/>
              <a:t>冒泡排序（</a:t>
            </a:r>
            <a:r>
              <a:rPr lang="en-US" altLang="zh-CN" dirty="0"/>
              <a:t>bubble sort</a:t>
            </a:r>
            <a:r>
              <a:rPr lang="zh-CN" altLang="en-US" dirty="0"/>
              <a:t>）：一个简单的排序算法。</a:t>
            </a:r>
          </a:p>
          <a:p>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46</a:t>
            </a:fld>
            <a:endParaRPr lang="zh-CN" altLang="en-US"/>
          </a:p>
        </p:txBody>
      </p:sp>
    </p:spTree>
    <p:extLst>
      <p:ext uri="{BB962C8B-B14F-4D97-AF65-F5344CB8AC3E}">
        <p14:creationId xmlns:p14="http://schemas.microsoft.com/office/powerpoint/2010/main" val="38830609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000000"/>
                </a:solidFill>
                <a:effectLst/>
                <a:latin typeface="微软雅黑" panose="020B0503020204020204" pitchFamily="34" charset="-122"/>
                <a:ea typeface="微软雅黑" panose="020B0503020204020204" pitchFamily="34" charset="-122"/>
              </a:rPr>
              <a:t>Klein</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04-09</a:t>
            </a:r>
            <a:r>
              <a:rPr lang="zh-CN" altLang="en-US" b="0" i="0" dirty="0">
                <a:solidFill>
                  <a:srgbClr val="000000"/>
                </a:solidFill>
                <a:effectLst/>
                <a:latin typeface="微软雅黑" panose="020B0503020204020204" pitchFamily="34" charset="-122"/>
                <a:ea typeface="微软雅黑" panose="020B0503020204020204" pitchFamily="34" charset="-122"/>
              </a:rPr>
              <a:t>年在</a:t>
            </a:r>
            <a:r>
              <a:rPr lang="en-US" altLang="zh-CN" b="0" i="0" dirty="0">
                <a:solidFill>
                  <a:srgbClr val="000000"/>
                </a:solidFill>
                <a:effectLst/>
                <a:latin typeface="微软雅黑" panose="020B0503020204020204" pitchFamily="34" charset="-122"/>
                <a:ea typeface="微软雅黑" panose="020B0503020204020204" pitchFamily="34" charset="-122"/>
              </a:rPr>
              <a:t>l4</a:t>
            </a:r>
            <a:r>
              <a:rPr lang="zh-CN" altLang="en-US" b="0" i="0" dirty="0">
                <a:solidFill>
                  <a:srgbClr val="000000"/>
                </a:solidFill>
                <a:effectLst/>
                <a:latin typeface="微软雅黑" panose="020B0503020204020204" pitchFamily="34" charset="-122"/>
                <a:ea typeface="微软雅黑" panose="020B0503020204020204" pitchFamily="34" charset="-122"/>
              </a:rPr>
              <a:t>内存上的工作</a:t>
            </a:r>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48</a:t>
            </a:fld>
            <a:endParaRPr lang="zh-CN" altLang="en-US"/>
          </a:p>
        </p:txBody>
      </p:sp>
    </p:spTree>
    <p:extLst>
      <p:ext uri="{BB962C8B-B14F-4D97-AF65-F5344CB8AC3E}">
        <p14:creationId xmlns:p14="http://schemas.microsoft.com/office/powerpoint/2010/main" val="11228021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把系统调用分解为可重用的子函数</a:t>
            </a:r>
            <a:br>
              <a:rPr lang="zh-CN" altLang="en-US" dirty="0"/>
            </a:br>
            <a:endParaRPr lang="zh-CN" altLang="en-US" b="0" i="0" dirty="0">
              <a:solidFill>
                <a:srgbClr val="000000"/>
              </a:solidFill>
              <a:effectLst/>
              <a:latin typeface="微软雅黑" panose="020B0503020204020204" pitchFamily="34" charset="-122"/>
              <a:ea typeface="微软雅黑" panose="020B0503020204020204" pitchFamily="34" charset="-122"/>
            </a:endParaRPr>
          </a:p>
          <a:p>
            <a:br>
              <a:rPr lang="zh-CN" altLang="en-US" dirty="0"/>
            </a:br>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49</a:t>
            </a:fld>
            <a:endParaRPr lang="zh-CN" altLang="en-US"/>
          </a:p>
        </p:txBody>
      </p:sp>
    </p:spTree>
    <p:extLst>
      <p:ext uri="{BB962C8B-B14F-4D97-AF65-F5344CB8AC3E}">
        <p14:creationId xmlns:p14="http://schemas.microsoft.com/office/powerpoint/2010/main" val="519659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r>
              <a:rPr lang="en-US" altLang="zh-CN" dirty="0"/>
              <a:t>seL4 [20]</a:t>
            </a:r>
            <a:r>
              <a:rPr lang="zh-CN" altLang="en-US" dirty="0"/>
              <a:t>，与约翰霍普金斯大学的项目（</a:t>
            </a:r>
            <a:r>
              <a:rPr lang="en-US" altLang="zh-CN" dirty="0" err="1"/>
              <a:t>Coyotos</a:t>
            </a:r>
            <a:r>
              <a:rPr lang="zh-CN" altLang="en-US" dirty="0"/>
              <a:t>）和德累斯顿大学的项目（</a:t>
            </a:r>
            <a:r>
              <a:rPr lang="en-US" altLang="zh-CN" dirty="0"/>
              <a:t>Nova</a:t>
            </a:r>
            <a:r>
              <a:rPr lang="zh-CN" altLang="en-US" dirty="0"/>
              <a:t>）类似，是第三代微内核，主要基于 </a:t>
            </a:r>
            <a:r>
              <a:rPr lang="en-US" altLang="zh-CN" dirty="0"/>
              <a:t>L4 [46] </a:t>
            </a:r>
            <a:r>
              <a:rPr lang="zh-CN" altLang="en-US" dirty="0"/>
              <a:t>并受到 </a:t>
            </a:r>
            <a:r>
              <a:rPr lang="en-US" altLang="zh-CN" dirty="0"/>
              <a:t>EROS [58] </a:t>
            </a:r>
            <a:r>
              <a:rPr lang="zh-CN" altLang="en-US" dirty="0"/>
              <a:t>的影响。它提供了虚拟地址空间、线程、进程间通信（</a:t>
            </a:r>
            <a:r>
              <a:rPr lang="en-US" altLang="zh-CN" dirty="0"/>
              <a:t>IPC</a:t>
            </a:r>
            <a:r>
              <a:rPr lang="zh-CN" altLang="en-US" dirty="0"/>
              <a:t>）的抽象，与大多数 </a:t>
            </a:r>
            <a:r>
              <a:rPr lang="en-US" altLang="zh-CN" dirty="0"/>
              <a:t>L4 </a:t>
            </a:r>
            <a:r>
              <a:rPr lang="zh-CN" altLang="en-US" dirty="0"/>
              <a:t>内核不同的是，它支持用于授权的能力（</a:t>
            </a:r>
            <a:r>
              <a:rPr lang="en-US" altLang="zh-CN" dirty="0"/>
              <a:t>capabilities</a:t>
            </a:r>
            <a:r>
              <a:rPr lang="zh-CN" altLang="en-US" dirty="0"/>
              <a:t>）。</a:t>
            </a:r>
          </a:p>
          <a:p>
            <a:r>
              <a:rPr lang="zh-CN" altLang="en-US" dirty="0"/>
              <a:t>虚拟地址空间没有由内核定义的固定结构；页面错误通过 </a:t>
            </a:r>
            <a:r>
              <a:rPr lang="en-US" altLang="zh-CN" dirty="0"/>
              <a:t>IPC </a:t>
            </a:r>
            <a:r>
              <a:rPr lang="zh-CN" altLang="en-US" dirty="0"/>
              <a:t>传递到页面管理线程（</a:t>
            </a:r>
            <a:r>
              <a:rPr lang="en-US" altLang="zh-CN" dirty="0"/>
              <a:t>pager threads</a:t>
            </a:r>
            <a:r>
              <a:rPr lang="zh-CN" altLang="en-US" dirty="0"/>
              <a:t>），这些线程负责通过将物理帧映射到虚拟空间来定义地址空间。为了支持虚拟化，异常和非原生系统调用也通过 </a:t>
            </a:r>
            <a:r>
              <a:rPr lang="en-US" altLang="zh-CN" dirty="0"/>
              <a:t>IPC </a:t>
            </a:r>
            <a:r>
              <a:rPr lang="zh-CN" altLang="en-US" dirty="0"/>
              <a:t>传递。</a:t>
            </a:r>
          </a:p>
          <a:p>
            <a:r>
              <a:rPr lang="en-US" altLang="zh-CN" dirty="0"/>
              <a:t>IPC </a:t>
            </a:r>
            <a:r>
              <a:rPr lang="zh-CN" altLang="en-US" dirty="0"/>
              <a:t>使用同步和异步端点（类似于没有内核缓冲的端口目的地）来实现线程间的通信，并通过回复能力（</a:t>
            </a:r>
            <a:r>
              <a:rPr lang="en-US" altLang="zh-CN" dirty="0"/>
              <a:t>reply capabilities</a:t>
            </a:r>
            <a:r>
              <a:rPr lang="zh-CN" altLang="en-US" dirty="0"/>
              <a:t>）实现远程过程调用（</a:t>
            </a:r>
            <a:r>
              <a:rPr lang="en-US" altLang="zh-CN" dirty="0"/>
              <a:t>RPC</a:t>
            </a:r>
            <a:r>
              <a:rPr lang="zh-CN" altLang="en-US" dirty="0"/>
              <a:t>）。能力（</a:t>
            </a:r>
            <a:r>
              <a:rPr lang="en-US" altLang="zh-CN" dirty="0"/>
              <a:t>capabilities</a:t>
            </a:r>
            <a:r>
              <a:rPr lang="zh-CN" altLang="en-US" dirty="0"/>
              <a:t>）被隔离存储在能力地址空间中，这些地址空间由称为 </a:t>
            </a:r>
            <a:r>
              <a:rPr lang="en-US" altLang="zh-CN" dirty="0" err="1"/>
              <a:t>CNodes</a:t>
            </a:r>
            <a:r>
              <a:rPr lang="en-US" altLang="zh-CN" dirty="0"/>
              <a:t> </a:t>
            </a:r>
            <a:r>
              <a:rPr lang="zh-CN" altLang="en-US" dirty="0"/>
              <a:t>的能力容器对象组成。</a:t>
            </a:r>
          </a:p>
          <a:p>
            <a:r>
              <a:rPr lang="zh-CN" altLang="en-US" dirty="0"/>
              <a:t>与传统的 </a:t>
            </a:r>
            <a:r>
              <a:rPr lang="en-US" altLang="zh-CN" dirty="0"/>
              <a:t>L4 </a:t>
            </a:r>
            <a:r>
              <a:rPr lang="zh-CN" altLang="en-US" dirty="0"/>
              <a:t>内核类似，</a:t>
            </a:r>
            <a:r>
              <a:rPr lang="en-US" altLang="zh-CN" dirty="0"/>
              <a:t>seL4 </a:t>
            </a:r>
            <a:r>
              <a:rPr lang="zh-CN" altLang="en-US" dirty="0"/>
              <a:t>的设备驱动程序作为普通的用户模式应用运行。这些驱动程序可以通过以下方式访问设备寄存器和内存：</a:t>
            </a:r>
          </a:p>
          <a:p>
            <a:pPr>
              <a:buFont typeface="Arial" panose="020B0604020202020204" pitchFamily="34" charset="0"/>
              <a:buChar char="•"/>
            </a:pPr>
            <a:r>
              <a:rPr lang="zh-CN" altLang="en-US" dirty="0"/>
              <a:t>将设备映射到虚拟地址空间；</a:t>
            </a:r>
          </a:p>
          <a:p>
            <a:pPr>
              <a:buFont typeface="Arial" panose="020B0604020202020204" pitchFamily="34" charset="0"/>
              <a:buChar char="•"/>
            </a:pPr>
            <a:r>
              <a:rPr lang="zh-CN" altLang="en-US" dirty="0"/>
              <a:t>或在 </a:t>
            </a:r>
            <a:r>
              <a:rPr lang="en-US" altLang="zh-CN" dirty="0"/>
              <a:t>Intel x86 </a:t>
            </a:r>
            <a:r>
              <a:rPr lang="zh-CN" altLang="en-US" dirty="0"/>
              <a:t>硬件上通过受控访问设备端口。</a:t>
            </a:r>
          </a:p>
          <a:p>
            <a:r>
              <a:rPr lang="en-US" altLang="zh-CN" dirty="0"/>
              <a:t>seL4 </a:t>
            </a:r>
            <a:r>
              <a:rPr lang="zh-CN" altLang="en-US" dirty="0"/>
              <a:t>提供了一种机制，通过 </a:t>
            </a:r>
            <a:r>
              <a:rPr lang="en-US" altLang="zh-CN" dirty="0"/>
              <a:t>IPC </a:t>
            </a:r>
            <a:r>
              <a:rPr lang="zh-CN" altLang="en-US" dirty="0"/>
              <a:t>接收中断通知并确认中断的接收。</a:t>
            </a:r>
          </a:p>
          <a:p>
            <a:r>
              <a:rPr lang="zh-CN" altLang="en-US" dirty="0"/>
              <a:t>在 </a:t>
            </a:r>
            <a:r>
              <a:rPr lang="en-US" altLang="zh-CN" dirty="0"/>
              <a:t>seL4 </a:t>
            </a:r>
            <a:r>
              <a:rPr lang="zh-CN" altLang="en-US" dirty="0"/>
              <a:t>中，内存管理是显式的：</a:t>
            </a:r>
          </a:p>
          <a:p>
            <a:pPr>
              <a:buFont typeface="Arial" panose="020B0604020202020204" pitchFamily="34" charset="0"/>
              <a:buChar char="•"/>
            </a:pPr>
            <a:r>
              <a:rPr lang="zh-CN" altLang="en-US" dirty="0"/>
              <a:t>内核对象和虚拟地址空间都受到保护，并通过能力（</a:t>
            </a:r>
            <a:r>
              <a:rPr lang="en-US" altLang="zh-CN" dirty="0"/>
              <a:t>capabilities</a:t>
            </a:r>
            <a:r>
              <a:rPr lang="zh-CN" altLang="en-US" dirty="0"/>
              <a:t>）进行管理。</a:t>
            </a:r>
          </a:p>
          <a:p>
            <a:pPr>
              <a:buFont typeface="Arial" panose="020B0604020202020204" pitchFamily="34" charset="0"/>
              <a:buChar char="•"/>
            </a:pPr>
            <a:r>
              <a:rPr lang="zh-CN" altLang="en-US" dirty="0"/>
              <a:t>物理内存最初由未定义类型的能力（</a:t>
            </a:r>
            <a:r>
              <a:rPr lang="en-US" altLang="zh-CN" dirty="0"/>
              <a:t>untyped capabilities</a:t>
            </a:r>
            <a:r>
              <a:rPr lang="zh-CN" altLang="en-US" dirty="0"/>
              <a:t>）表示，这些能力可以进一步细分或重新定义为内核对象，如：</a:t>
            </a:r>
          </a:p>
          <a:p>
            <a:pPr marL="742950" lvl="1" indent="-285750">
              <a:buFont typeface="Arial" panose="020B0604020202020204" pitchFamily="34" charset="0"/>
              <a:buChar char="•"/>
            </a:pPr>
            <a:r>
              <a:rPr lang="zh-CN" altLang="en-US" dirty="0"/>
              <a:t>页表（</a:t>
            </a:r>
            <a:r>
              <a:rPr lang="en-US" altLang="zh-CN" dirty="0"/>
              <a:t>page tables</a:t>
            </a:r>
            <a:r>
              <a:rPr lang="zh-CN" altLang="en-US" dirty="0"/>
              <a:t>）、</a:t>
            </a:r>
          </a:p>
          <a:p>
            <a:pPr marL="742950" lvl="1" indent="-285750">
              <a:buFont typeface="Arial" panose="020B0604020202020204" pitchFamily="34" charset="0"/>
              <a:buChar char="•"/>
            </a:pPr>
            <a:r>
              <a:rPr lang="zh-CN" altLang="en-US" dirty="0"/>
              <a:t>线程控制块（</a:t>
            </a:r>
            <a:r>
              <a:rPr lang="en-US" altLang="zh-CN" dirty="0"/>
              <a:t>thread control blocks, TCBs</a:t>
            </a:r>
            <a:r>
              <a:rPr lang="zh-CN" altLang="en-US" dirty="0"/>
              <a:t>）、</a:t>
            </a:r>
          </a:p>
          <a:p>
            <a:pPr marL="742950" lvl="1" indent="-285750">
              <a:buFont typeface="Arial" panose="020B0604020202020204" pitchFamily="34" charset="0"/>
              <a:buChar char="•"/>
            </a:pPr>
            <a:r>
              <a:rPr lang="en-US" altLang="zh-CN" dirty="0" err="1"/>
              <a:t>CNodes</a:t>
            </a:r>
            <a:r>
              <a:rPr lang="zh-CN" altLang="en-US" dirty="0"/>
              <a:t>、</a:t>
            </a:r>
          </a:p>
          <a:p>
            <a:pPr marL="742950" lvl="1" indent="-285750">
              <a:buFont typeface="Arial" panose="020B0604020202020204" pitchFamily="34" charset="0"/>
              <a:buChar char="•"/>
            </a:pPr>
            <a:r>
              <a:rPr lang="zh-CN" altLang="en-US" dirty="0"/>
              <a:t>端点（</a:t>
            </a:r>
            <a:r>
              <a:rPr lang="en-US" altLang="zh-CN" dirty="0"/>
              <a:t>endpoints</a:t>
            </a:r>
            <a:r>
              <a:rPr lang="zh-CN" altLang="en-US" dirty="0"/>
              <a:t>）和</a:t>
            </a:r>
          </a:p>
          <a:p>
            <a:pPr marL="742950" lvl="1" indent="-285750">
              <a:buFont typeface="Arial" panose="020B0604020202020204" pitchFamily="34" charset="0"/>
              <a:buChar char="•"/>
            </a:pPr>
            <a:r>
              <a:rPr lang="zh-CN" altLang="en-US" dirty="0"/>
              <a:t>用于映射到虚拟地址空间的帧（</a:t>
            </a:r>
            <a:r>
              <a:rPr lang="en-US" altLang="zh-CN" dirty="0"/>
              <a:t>frames</a:t>
            </a:r>
            <a:r>
              <a:rPr lang="zh-CN" altLang="en-US" dirty="0"/>
              <a:t>）。</a:t>
            </a:r>
          </a:p>
          <a:p>
            <a:r>
              <a:rPr lang="zh-CN" altLang="en-US" dirty="0"/>
              <a:t>这一模型保证了内核中的所有内存分配都是显式的且经过授权的。</a:t>
            </a:r>
          </a:p>
          <a:p>
            <a:r>
              <a:rPr lang="en-US" altLang="zh-CN" dirty="0"/>
              <a:t>seL4 </a:t>
            </a:r>
            <a:r>
              <a:rPr lang="zh-CN" altLang="en-US" dirty="0"/>
              <a:t>的初始开发和所有形式化验证工作都是针对基于 </a:t>
            </a:r>
            <a:r>
              <a:rPr lang="en-US" altLang="zh-CN" dirty="0"/>
              <a:t>ARMv6 </a:t>
            </a:r>
            <a:r>
              <a:rPr lang="zh-CN" altLang="en-US" dirty="0"/>
              <a:t>的平台进行的，随后该内核被移植到 </a:t>
            </a:r>
            <a:r>
              <a:rPr lang="en-US" altLang="zh-CN" dirty="0"/>
              <a:t>x86 </a:t>
            </a:r>
            <a:r>
              <a:rPr lang="zh-CN" altLang="en-US" dirty="0"/>
              <a:t>平台（但尚未完成形式化验证）。</a:t>
            </a:r>
          </a:p>
          <a:p>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5</a:t>
            </a:fld>
            <a:endParaRPr lang="zh-CN" altLang="en-US"/>
          </a:p>
        </p:txBody>
      </p:sp>
    </p:spTree>
    <p:extLst>
      <p:ext uri="{BB962C8B-B14F-4D97-AF65-F5344CB8AC3E}">
        <p14:creationId xmlns:p14="http://schemas.microsoft.com/office/powerpoint/2010/main" val="5880122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一般来说，功能正确性意味着程序对给定的输入有正确的输出，安全意味着在整个状态空间中没有不安全的状态，这可以表示为一系列不变量。文章总共形式化了</a:t>
            </a:r>
            <a:r>
              <a:rPr lang="en-US" altLang="zh-CN" b="0" i="0" dirty="0">
                <a:solidFill>
                  <a:srgbClr val="000000"/>
                </a:solidFill>
                <a:effectLst/>
                <a:latin typeface="微软雅黑" panose="020B0503020204020204" pitchFamily="34" charset="-122"/>
                <a:ea typeface="微软雅黑" panose="020B0503020204020204" pitchFamily="34" charset="-122"/>
              </a:rPr>
              <a:t>350</a:t>
            </a:r>
            <a:r>
              <a:rPr lang="zh-CN" altLang="en-US" b="0" i="0" dirty="0">
                <a:solidFill>
                  <a:srgbClr val="000000"/>
                </a:solidFill>
                <a:effectLst/>
                <a:latin typeface="微软雅黑" panose="020B0503020204020204" pitchFamily="34" charset="-122"/>
                <a:ea typeface="微软雅黑" panose="020B0503020204020204" pitchFamily="34" charset="-122"/>
              </a:rPr>
              <a:t>个功能正确性和</a:t>
            </a:r>
            <a:r>
              <a:rPr lang="en-US" altLang="zh-CN" b="0" i="0" dirty="0">
                <a:solidFill>
                  <a:srgbClr val="000000"/>
                </a:solidFill>
                <a:effectLst/>
                <a:latin typeface="微软雅黑" panose="020B0503020204020204" pitchFamily="34" charset="-122"/>
                <a:ea typeface="微软雅黑" panose="020B0503020204020204" pitchFamily="34" charset="-122"/>
              </a:rPr>
              <a:t>39</a:t>
            </a:r>
            <a:r>
              <a:rPr lang="zh-CN" altLang="en-US" b="0" i="0" dirty="0">
                <a:solidFill>
                  <a:srgbClr val="000000"/>
                </a:solidFill>
                <a:effectLst/>
                <a:latin typeface="微软雅黑" panose="020B0503020204020204" pitchFamily="34" charset="-122"/>
                <a:ea typeface="微软雅黑" panose="020B0503020204020204" pitchFamily="34" charset="-122"/>
              </a:rPr>
              <a:t>个安全属性。</a:t>
            </a:r>
          </a:p>
          <a:p>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50</a:t>
            </a:fld>
            <a:endParaRPr lang="zh-CN" altLang="en-US"/>
          </a:p>
        </p:txBody>
      </p:sp>
    </p:spTree>
    <p:extLst>
      <p:ext uri="{BB962C8B-B14F-4D97-AF65-F5344CB8AC3E}">
        <p14:creationId xmlns:p14="http://schemas.microsoft.com/office/powerpoint/2010/main" val="23367082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文章中没有什么特别具体的信息</a:t>
            </a:r>
          </a:p>
        </p:txBody>
      </p:sp>
      <p:sp>
        <p:nvSpPr>
          <p:cNvPr id="4" name="灯片编号占位符 3"/>
          <p:cNvSpPr>
            <a:spLocks noGrp="1"/>
          </p:cNvSpPr>
          <p:nvPr>
            <p:ph type="sldNum" sz="quarter" idx="5"/>
          </p:nvPr>
        </p:nvSpPr>
        <p:spPr/>
        <p:txBody>
          <a:bodyPr/>
          <a:lstStyle/>
          <a:p>
            <a:fld id="{13D28DC2-5057-445C-8872-C1533802A2F5}" type="slidenum">
              <a:rPr lang="zh-CN" altLang="en-US" smtClean="0"/>
              <a:t>51</a:t>
            </a:fld>
            <a:endParaRPr lang="zh-CN" altLang="en-US"/>
          </a:p>
        </p:txBody>
      </p:sp>
    </p:spTree>
    <p:extLst>
      <p:ext uri="{BB962C8B-B14F-4D97-AF65-F5344CB8AC3E}">
        <p14:creationId xmlns:p14="http://schemas.microsoft.com/office/powerpoint/2010/main" val="12268917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53</a:t>
            </a:fld>
            <a:endParaRPr lang="zh-CN" altLang="en-US"/>
          </a:p>
        </p:txBody>
      </p:sp>
    </p:spTree>
    <p:extLst>
      <p:ext uri="{BB962C8B-B14F-4D97-AF65-F5344CB8AC3E}">
        <p14:creationId xmlns:p14="http://schemas.microsoft.com/office/powerpoint/2010/main" val="4241260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原语操作前后都需要保证内存所满足的不变式成立</a:t>
            </a:r>
          </a:p>
        </p:txBody>
      </p:sp>
      <p:sp>
        <p:nvSpPr>
          <p:cNvPr id="4" name="灯片编号占位符 3"/>
          <p:cNvSpPr>
            <a:spLocks noGrp="1"/>
          </p:cNvSpPr>
          <p:nvPr>
            <p:ph type="sldNum" sz="quarter" idx="5"/>
          </p:nvPr>
        </p:nvSpPr>
        <p:spPr/>
        <p:txBody>
          <a:bodyPr/>
          <a:lstStyle/>
          <a:p>
            <a:fld id="{13D28DC2-5057-445C-8872-C1533802A2F5}" type="slidenum">
              <a:rPr lang="zh-CN" altLang="en-US" smtClean="0"/>
              <a:t>62</a:t>
            </a:fld>
            <a:endParaRPr lang="zh-CN" altLang="en-US"/>
          </a:p>
        </p:txBody>
      </p:sp>
    </p:spTree>
    <p:extLst>
      <p:ext uri="{BB962C8B-B14F-4D97-AF65-F5344CB8AC3E}">
        <p14:creationId xmlns:p14="http://schemas.microsoft.com/office/powerpoint/2010/main" val="6123593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use R,G |-{(</a:t>
            </a:r>
            <a:r>
              <a:rPr lang="en-US" altLang="zh-CN" dirty="0" err="1"/>
              <a:t>p,r</a:t>
            </a:r>
            <a:r>
              <a:rPr lang="en-US" altLang="zh-CN" dirty="0"/>
              <a:t>)}C{(</a:t>
            </a:r>
            <a:r>
              <a:rPr lang="en-US" altLang="zh-CN" dirty="0" err="1"/>
              <a:t>q,r</a:t>
            </a:r>
            <a:r>
              <a:rPr lang="zh-CN" altLang="en-US" dirty="0"/>
              <a:t>‘</a:t>
            </a:r>
            <a:r>
              <a:rPr lang="en-US" altLang="zh-CN" dirty="0"/>
              <a:t>)} to represent the old judgment C sat ((</a:t>
            </a:r>
            <a:r>
              <a:rPr lang="en-US" altLang="zh-CN" dirty="0" err="1"/>
              <a:t>p,r</a:t>
            </a:r>
            <a:r>
              <a:rPr lang="en-US" altLang="zh-CN" dirty="0"/>
              <a:t>),R,G,(</a:t>
            </a:r>
            <a:r>
              <a:rPr lang="en-US" altLang="zh-CN" dirty="0" err="1"/>
              <a:t>q,r</a:t>
            </a:r>
            <a:r>
              <a:rPr lang="zh-CN" altLang="en-US" dirty="0"/>
              <a:t>‘</a:t>
            </a:r>
            <a:r>
              <a:rPr lang="en-US" altLang="zh-CN" dirty="0"/>
              <a:t>)) </a:t>
            </a:r>
          </a:p>
          <a:p>
            <a:r>
              <a:rPr lang="zh-CN" altLang="en-US" b="0" i="0" dirty="0">
                <a:solidFill>
                  <a:srgbClr val="000000"/>
                </a:solidFill>
                <a:effectLst/>
                <a:latin typeface="微软雅黑" panose="020B0503020204020204" pitchFamily="34" charset="-122"/>
                <a:ea typeface="微软雅黑" panose="020B0503020204020204" pitchFamily="34" charset="-122"/>
              </a:rPr>
              <a:t>框架规则说：我们可以用局部规范</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err="1">
                <a:solidFill>
                  <a:srgbClr val="000000"/>
                </a:solidFill>
                <a:effectLst/>
                <a:latin typeface="微软雅黑" panose="020B0503020204020204" pitchFamily="34" charset="-122"/>
                <a:ea typeface="微软雅黑" panose="020B0503020204020204" pitchFamily="34" charset="-122"/>
              </a:rPr>
              <a:t>p,r</a:t>
            </a:r>
            <a:r>
              <a:rPr lang="en-US" altLang="zh-CN" b="0" i="0" dirty="0">
                <a:solidFill>
                  <a:srgbClr val="000000"/>
                </a:solidFill>
                <a:effectLst/>
                <a:latin typeface="微软雅黑" panose="020B0503020204020204" pitchFamily="34" charset="-122"/>
                <a:ea typeface="微软雅黑" panose="020B0503020204020204" pitchFamily="34" charset="-122"/>
              </a:rPr>
              <a:t>), R</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G,</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err="1">
                <a:solidFill>
                  <a:srgbClr val="000000"/>
                </a:solidFill>
                <a:effectLst/>
                <a:latin typeface="微软雅黑" panose="020B0503020204020204" pitchFamily="34" charset="-122"/>
                <a:ea typeface="微软雅黑" panose="020B0503020204020204" pitchFamily="34" charset="-122"/>
              </a:rPr>
              <a:t>q,r</a:t>
            </a:r>
            <a:r>
              <a:rPr lang="zh-CN" altLang="en-US" b="0" i="0" dirty="0">
                <a:solidFill>
                  <a:srgbClr val="000000"/>
                </a:solidFill>
                <a:effectLst/>
                <a:latin typeface="微软雅黑" panose="020B0503020204020204" pitchFamily="34" charset="-122"/>
                <a:ea typeface="微软雅黑" panose="020B0503020204020204" pitchFamily="34" charset="-122"/>
              </a:rPr>
              <a:t>‘））来验证</a:t>
            </a:r>
            <a:r>
              <a:rPr lang="en-US" altLang="zh-CN" b="0" i="0" dirty="0">
                <a:solidFill>
                  <a:srgbClr val="000000"/>
                </a:solidFill>
                <a:effectLst/>
                <a:latin typeface="微软雅黑" panose="020B0503020204020204" pitchFamily="34" charset="-122"/>
                <a:ea typeface="微软雅黑" panose="020B0503020204020204" pitchFamily="34" charset="-122"/>
              </a:rPr>
              <a:t>C</a:t>
            </a:r>
            <a:r>
              <a:rPr lang="zh-CN" altLang="en-US" b="0" i="0" dirty="0">
                <a:solidFill>
                  <a:srgbClr val="000000"/>
                </a:solidFill>
                <a:effectLst/>
                <a:latin typeface="微软雅黑" panose="020B0503020204020204" pitchFamily="34" charset="-122"/>
                <a:ea typeface="微软雅黑" panose="020B0503020204020204" pitchFamily="34" charset="-122"/>
              </a:rPr>
              <a:t>。当</a:t>
            </a:r>
            <a:r>
              <a:rPr lang="en-US" altLang="zh-CN" b="0" i="0" dirty="0">
                <a:solidFill>
                  <a:srgbClr val="000000"/>
                </a:solidFill>
                <a:effectLst/>
                <a:latin typeface="微软雅黑" panose="020B0503020204020204" pitchFamily="34" charset="-122"/>
                <a:ea typeface="微软雅黑" panose="020B0503020204020204" pitchFamily="34" charset="-122"/>
              </a:rPr>
              <a:t>C</a:t>
            </a:r>
            <a:r>
              <a:rPr lang="zh-CN" altLang="en-US" b="0" i="0" dirty="0">
                <a:solidFill>
                  <a:srgbClr val="000000"/>
                </a:solidFill>
                <a:effectLst/>
                <a:latin typeface="微软雅黑" panose="020B0503020204020204" pitchFamily="34" charset="-122"/>
                <a:ea typeface="微软雅黑" panose="020B0503020204020204" pitchFamily="34" charset="-122"/>
              </a:rPr>
              <a:t>在不同的上下文中使用</a:t>
            </a:r>
            <a:r>
              <a:rPr lang="en-US" altLang="zh-CN" b="0" i="0" dirty="0">
                <a:solidFill>
                  <a:srgbClr val="000000"/>
                </a:solidFill>
                <a:effectLst/>
                <a:latin typeface="微软雅黑" panose="020B0503020204020204" pitchFamily="34" charset="-122"/>
                <a:ea typeface="微软雅黑" panose="020B0503020204020204" pitchFamily="34" charset="-122"/>
              </a:rPr>
              <a:t>m</a:t>
            </a:r>
            <a:r>
              <a:rPr lang="zh-CN" altLang="en-US" b="0" i="0" dirty="0">
                <a:solidFill>
                  <a:srgbClr val="000000"/>
                </a:solidFill>
                <a:effectLst/>
                <a:latin typeface="微软雅黑" panose="020B0503020204020204" pitchFamily="34" charset="-122"/>
                <a:ea typeface="微软雅黑" panose="020B0503020204020204" pitchFamily="34" charset="-122"/>
              </a:rPr>
              <a:t>指定的额外共享资源执行时，可以得到</a:t>
            </a:r>
            <a:r>
              <a:rPr lang="en-US" altLang="zh-CN" b="0" i="0" dirty="0">
                <a:solidFill>
                  <a:srgbClr val="000000"/>
                </a:solidFill>
                <a:effectLst/>
                <a:latin typeface="微软雅黑" panose="020B0503020204020204" pitchFamily="34" charset="-122"/>
                <a:ea typeface="微软雅黑" panose="020B0503020204020204" pitchFamily="34" charset="-122"/>
              </a:rPr>
              <a:t>C</a:t>
            </a:r>
            <a:r>
              <a:rPr lang="zh-CN" altLang="en-US" b="0" i="0" dirty="0">
                <a:solidFill>
                  <a:srgbClr val="000000"/>
                </a:solidFill>
                <a:effectLst/>
                <a:latin typeface="微软雅黑" panose="020B0503020204020204" pitchFamily="34" charset="-122"/>
                <a:ea typeface="微软雅黑" panose="020B0503020204020204" pitchFamily="34" charset="-122"/>
              </a:rPr>
              <a:t>满足“更大”的规范，而无需重新进行证明。</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r>
              <a:rPr lang="zh-CN" altLang="en-US" b="0" i="0" dirty="0">
                <a:solidFill>
                  <a:srgbClr val="000000"/>
                </a:solidFill>
                <a:effectLst/>
                <a:latin typeface="微软雅黑" panose="020B0503020204020204" pitchFamily="34" charset="-122"/>
                <a:ea typeface="微软雅黑" panose="020B0503020204020204" pitchFamily="34" charset="-122"/>
              </a:rPr>
              <a:t>在</a:t>
            </a:r>
            <a:r>
              <a:rPr lang="en-US" altLang="zh-CN" b="0" i="0" dirty="0">
                <a:solidFill>
                  <a:srgbClr val="000000"/>
                </a:solidFill>
                <a:effectLst/>
                <a:latin typeface="微软雅黑" panose="020B0503020204020204" pitchFamily="34" charset="-122"/>
                <a:ea typeface="微软雅黑" panose="020B0503020204020204" pitchFamily="34" charset="-122"/>
              </a:rPr>
              <a:t>RG</a:t>
            </a:r>
            <a:r>
              <a:rPr lang="zh-CN" altLang="en-US" b="0" i="0" dirty="0">
                <a:solidFill>
                  <a:srgbClr val="000000"/>
                </a:solidFill>
                <a:effectLst/>
                <a:latin typeface="微软雅黑" panose="020B0503020204020204" pitchFamily="34" charset="-122"/>
                <a:ea typeface="微软雅黑" panose="020B0503020204020204" pitchFamily="34" charset="-122"/>
              </a:rPr>
              <a:t>中稳定性检查引起的组合性问题在这里不再是一个问题，因为我们可以证明（在某些约束下）如果</a:t>
            </a:r>
            <a:r>
              <a:rPr lang="en-US" altLang="zh-CN" b="0" i="0" dirty="0">
                <a:solidFill>
                  <a:srgbClr val="000000"/>
                </a:solidFill>
                <a:effectLst/>
                <a:latin typeface="微软雅黑" panose="020B0503020204020204" pitchFamily="34" charset="-122"/>
                <a:ea typeface="微软雅黑" panose="020B0503020204020204" pitchFamily="34" charset="-122"/>
              </a:rPr>
              <a:t>r</a:t>
            </a:r>
            <a:r>
              <a:rPr lang="zh-CN" altLang="en-US" b="0" i="0" dirty="0">
                <a:solidFill>
                  <a:srgbClr val="000000"/>
                </a:solidFill>
                <a:effectLst/>
                <a:latin typeface="微软雅黑" panose="020B0503020204020204" pitchFamily="34" charset="-122"/>
                <a:ea typeface="微软雅黑" panose="020B0503020204020204" pitchFamily="34" charset="-122"/>
              </a:rPr>
              <a:t>相对于</a:t>
            </a:r>
            <a:r>
              <a:rPr lang="en-US" altLang="zh-CN" b="0" i="0" dirty="0">
                <a:solidFill>
                  <a:srgbClr val="000000"/>
                </a:solidFill>
                <a:effectLst/>
                <a:latin typeface="微软雅黑" panose="020B0503020204020204" pitchFamily="34" charset="-122"/>
                <a:ea typeface="微软雅黑" panose="020B0503020204020204" pitchFamily="34" charset="-122"/>
              </a:rPr>
              <a:t>R</a:t>
            </a:r>
            <a:r>
              <a:rPr lang="zh-CN" altLang="en-US" b="0" i="0" dirty="0">
                <a:solidFill>
                  <a:srgbClr val="000000"/>
                </a:solidFill>
                <a:effectLst/>
                <a:latin typeface="微软雅黑" panose="020B0503020204020204" pitchFamily="34" charset="-122"/>
                <a:ea typeface="微软雅黑" panose="020B0503020204020204" pitchFamily="34" charset="-122"/>
              </a:rPr>
              <a:t>是稳定的，</a:t>
            </a:r>
            <a:r>
              <a:rPr lang="en-US" altLang="zh-CN" b="0" i="0" dirty="0">
                <a:solidFill>
                  <a:srgbClr val="000000"/>
                </a:solidFill>
                <a:effectLst/>
                <a:latin typeface="微软雅黑" panose="020B0503020204020204" pitchFamily="34" charset="-122"/>
                <a:ea typeface="微软雅黑" panose="020B0503020204020204" pitchFamily="34" charset="-122"/>
              </a:rPr>
              <a:t>m</a:t>
            </a:r>
            <a:r>
              <a:rPr lang="zh-CN" altLang="en-US" b="0" i="0" dirty="0">
                <a:solidFill>
                  <a:srgbClr val="000000"/>
                </a:solidFill>
                <a:effectLst/>
                <a:latin typeface="微软雅黑" panose="020B0503020204020204" pitchFamily="34" charset="-122"/>
                <a:ea typeface="微软雅黑" panose="020B0503020204020204" pitchFamily="34" charset="-122"/>
              </a:rPr>
              <a:t>相对于</a:t>
            </a:r>
            <a:r>
              <a:rPr lang="en-US" altLang="zh-CN" b="0" i="0" dirty="0">
                <a:solidFill>
                  <a:srgbClr val="000000"/>
                </a:solidFill>
                <a:effectLst/>
                <a:latin typeface="微软雅黑" panose="020B0503020204020204" pitchFamily="34" charset="-122"/>
                <a:ea typeface="微软雅黑" panose="020B0503020204020204" pitchFamily="34" charset="-122"/>
              </a:rPr>
              <a:t>R</a:t>
            </a:r>
            <a:r>
              <a:rPr lang="zh-CN" altLang="en-US" b="0" i="0" dirty="0">
                <a:solidFill>
                  <a:srgbClr val="000000"/>
                </a:solidFill>
                <a:effectLst/>
                <a:latin typeface="微软雅黑" panose="020B0503020204020204" pitchFamily="34" charset="-122"/>
                <a:ea typeface="微软雅黑" panose="020B0503020204020204" pitchFamily="34" charset="-122"/>
              </a:rPr>
              <a:t>‘是稳定的，则</a:t>
            </a:r>
            <a:r>
              <a:rPr lang="en-US" altLang="zh-CN" b="0" i="0" dirty="0" err="1">
                <a:solidFill>
                  <a:srgbClr val="000000"/>
                </a:solidFill>
                <a:effectLst/>
                <a:latin typeface="微软雅黑" panose="020B0503020204020204" pitchFamily="34" charset="-122"/>
                <a:ea typeface="微软雅黑" panose="020B0503020204020204" pitchFamily="34" charset="-122"/>
              </a:rPr>
              <a:t>r∗m</a:t>
            </a:r>
            <a:r>
              <a:rPr lang="zh-CN" altLang="en-US" b="0" i="0" dirty="0">
                <a:solidFill>
                  <a:srgbClr val="000000"/>
                </a:solidFill>
                <a:effectLst/>
                <a:latin typeface="微软雅黑" panose="020B0503020204020204" pitchFamily="34" charset="-122"/>
                <a:ea typeface="微软雅黑" panose="020B0503020204020204" pitchFamily="34" charset="-122"/>
              </a:rPr>
              <a:t>相对于</a:t>
            </a:r>
            <a:r>
              <a:rPr lang="en-US" altLang="zh-CN" b="0" i="0" dirty="0">
                <a:solidFill>
                  <a:srgbClr val="000000"/>
                </a:solidFill>
                <a:effectLst/>
                <a:latin typeface="微软雅黑" panose="020B0503020204020204" pitchFamily="34" charset="-122"/>
                <a:ea typeface="微软雅黑" panose="020B0503020204020204" pitchFamily="34" charset="-122"/>
              </a:rPr>
              <a:t>R ∗ R</a:t>
            </a:r>
            <a:r>
              <a:rPr lang="zh-CN" altLang="en-US" b="0" i="0" dirty="0">
                <a:solidFill>
                  <a:srgbClr val="000000"/>
                </a:solidFill>
                <a:effectLst/>
                <a:latin typeface="微软雅黑" panose="020B0503020204020204" pitchFamily="34" charset="-122"/>
                <a:ea typeface="微软雅黑" panose="020B0503020204020204" pitchFamily="34" charset="-122"/>
              </a:rPr>
              <a:t>’是稳定的，（一个动作</a:t>
            </a:r>
            <a:r>
              <a:rPr lang="en-US" altLang="zh-CN" b="0" i="0" dirty="0">
                <a:solidFill>
                  <a:srgbClr val="000000"/>
                </a:solidFill>
                <a:effectLst/>
                <a:latin typeface="微软雅黑" panose="020B0503020204020204" pitchFamily="34" charset="-122"/>
                <a:ea typeface="微软雅黑" panose="020B0503020204020204" pitchFamily="34" charset="-122"/>
              </a:rPr>
              <a:t>a</a:t>
            </a:r>
            <a:r>
              <a:rPr lang="zh-CN" altLang="en-US" b="0" i="0" dirty="0">
                <a:solidFill>
                  <a:srgbClr val="000000"/>
                </a:solidFill>
                <a:effectLst/>
                <a:latin typeface="微软雅黑" panose="020B0503020204020204" pitchFamily="34" charset="-122"/>
                <a:ea typeface="微软雅黑" panose="020B0503020204020204" pitchFamily="34" charset="-122"/>
              </a:rPr>
              <a:t>是由一个精确的不变量</a:t>
            </a:r>
            <a:r>
              <a:rPr lang="en-US" altLang="zh-CN" b="0" i="0" dirty="0">
                <a:solidFill>
                  <a:srgbClr val="000000"/>
                </a:solidFill>
                <a:effectLst/>
                <a:latin typeface="微软雅黑" panose="020B0503020204020204" pitchFamily="34" charset="-122"/>
                <a:ea typeface="微软雅黑" panose="020B0503020204020204" pitchFamily="34" charset="-122"/>
              </a:rPr>
              <a:t>I</a:t>
            </a:r>
            <a:r>
              <a:rPr lang="zh-CN" altLang="en-US" b="0" i="0" dirty="0">
                <a:solidFill>
                  <a:srgbClr val="000000"/>
                </a:solidFill>
                <a:effectLst/>
                <a:latin typeface="微软雅黑" panose="020B0503020204020204" pitchFamily="34" charset="-122"/>
                <a:ea typeface="微软雅黑" panose="020B0503020204020204" pitchFamily="34" charset="-122"/>
              </a:rPr>
              <a:t>限定的）。</a:t>
            </a:r>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72</a:t>
            </a:fld>
            <a:endParaRPr lang="zh-CN" altLang="en-US"/>
          </a:p>
        </p:txBody>
      </p:sp>
    </p:spTree>
    <p:extLst>
      <p:ext uri="{BB962C8B-B14F-4D97-AF65-F5344CB8AC3E}">
        <p14:creationId xmlns:p14="http://schemas.microsoft.com/office/powerpoint/2010/main" val="7126950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FC7B11-D6CA-B417-7923-14253B77C15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3064805-C3E9-9D9F-7AE4-4A680188A74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9595922-0B65-A321-14D0-610705AAED18}"/>
              </a:ext>
            </a:extLst>
          </p:cNvPr>
          <p:cNvSpPr>
            <a:spLocks noGrp="1"/>
          </p:cNvSpPr>
          <p:nvPr>
            <p:ph type="body" idx="1"/>
          </p:nvPr>
        </p:nvSpPr>
        <p:spPr/>
        <p:txBody>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该规则表示，如果由</a:t>
            </a:r>
            <a:r>
              <a:rPr lang="en-US" altLang="zh-CN" b="0" i="0" dirty="0">
                <a:solidFill>
                  <a:srgbClr val="000000"/>
                </a:solidFill>
                <a:effectLst/>
                <a:latin typeface="微软雅黑" panose="020B0503020204020204" pitchFamily="34" charset="-122"/>
                <a:ea typeface="微软雅黑" panose="020B0503020204020204" pitchFamily="34" charset="-122"/>
              </a:rPr>
              <a:t>m</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m</a:t>
            </a:r>
            <a:r>
              <a:rPr lang="zh-CN" altLang="en-US" b="0" i="0" dirty="0">
                <a:solidFill>
                  <a:srgbClr val="000000"/>
                </a:solidFill>
                <a:effectLst/>
                <a:latin typeface="微软雅黑" panose="020B0503020204020204" pitchFamily="34" charset="-122"/>
                <a:ea typeface="微软雅黑" panose="020B0503020204020204" pitchFamily="34" charset="-122"/>
              </a:rPr>
              <a:t>‘指定的资源在</a:t>
            </a:r>
            <a:r>
              <a:rPr lang="en-US" altLang="zh-CN" b="0" i="0" dirty="0">
                <a:solidFill>
                  <a:srgbClr val="000000"/>
                </a:solidFill>
                <a:effectLst/>
                <a:latin typeface="微软雅黑" panose="020B0503020204020204" pitchFamily="34" charset="-122"/>
                <a:ea typeface="微软雅黑" panose="020B0503020204020204" pitchFamily="34" charset="-122"/>
              </a:rPr>
              <a:t>C</a:t>
            </a:r>
            <a:r>
              <a:rPr lang="zh-CN" altLang="en-US" b="0" i="0" dirty="0">
                <a:solidFill>
                  <a:srgbClr val="000000"/>
                </a:solidFill>
                <a:effectLst/>
                <a:latin typeface="微软雅黑" panose="020B0503020204020204" pitchFamily="34" charset="-122"/>
                <a:ea typeface="微软雅黑" panose="020B0503020204020204" pitchFamily="34" charset="-122"/>
              </a:rPr>
              <a:t>内部本地共享，并且在资源上的动作由</a:t>
            </a:r>
            <a:r>
              <a:rPr lang="en-US" altLang="zh-CN" b="0" i="0" dirty="0">
                <a:solidFill>
                  <a:srgbClr val="000000"/>
                </a:solidFill>
                <a:effectLst/>
                <a:latin typeface="微软雅黑" panose="020B0503020204020204" pitchFamily="34" charset="-122"/>
                <a:ea typeface="微软雅黑" panose="020B0503020204020204" pitchFamily="34" charset="-122"/>
              </a:rPr>
              <a:t>R</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G</a:t>
            </a:r>
            <a:r>
              <a:rPr lang="zh-CN" altLang="en-US" b="0" i="0" dirty="0">
                <a:solidFill>
                  <a:srgbClr val="000000"/>
                </a:solidFill>
                <a:effectLst/>
                <a:latin typeface="微软雅黑" panose="020B0503020204020204" pitchFamily="34" charset="-122"/>
                <a:ea typeface="微软雅黑" panose="020B0503020204020204" pitchFamily="34" charset="-122"/>
              </a:rPr>
              <a:t>‘指定，我们可以将其视为私有并将</a:t>
            </a:r>
            <a:r>
              <a:rPr lang="en-US" altLang="zh-CN" b="0" i="0" dirty="0">
                <a:solidFill>
                  <a:srgbClr val="000000"/>
                </a:solidFill>
                <a:effectLst/>
                <a:latin typeface="微软雅黑" panose="020B0503020204020204" pitchFamily="34" charset="-122"/>
                <a:ea typeface="微软雅黑" panose="020B0503020204020204" pitchFamily="34" charset="-122"/>
              </a:rPr>
              <a:t>R</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G</a:t>
            </a:r>
            <a:r>
              <a:rPr lang="zh-CN" altLang="en-US" b="0" i="0" dirty="0">
                <a:solidFill>
                  <a:srgbClr val="000000"/>
                </a:solidFill>
                <a:effectLst/>
                <a:latin typeface="微软雅黑" panose="020B0503020204020204" pitchFamily="34" charset="-122"/>
                <a:ea typeface="微软雅黑" panose="020B0503020204020204" pitchFamily="34" charset="-122"/>
              </a:rPr>
              <a:t>‘隐藏在依赖</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保证条件中，以便对外部世界不可见。尽管该规则只将部分共享资源转换为私有资源，并且不会在前置和后置条件中隐藏其存在，但它确实对其他线程隐藏了资源，因为依赖</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保证条件是线程之间的接口。</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同时也解决了问题四，动态分配资源的共享通常遵循</a:t>
            </a:r>
            <a:r>
              <a:rPr lang="en-US" altLang="zh-CN" b="0" i="0" dirty="0">
                <a:solidFill>
                  <a:srgbClr val="000000"/>
                </a:solidFill>
                <a:effectLst/>
                <a:latin typeface="微软雅黑" panose="020B0503020204020204" pitchFamily="34" charset="-122"/>
                <a:ea typeface="微软雅黑" panose="020B0503020204020204" pitchFamily="34" charset="-122"/>
              </a:rPr>
              <a:t>C0;(C1||C2)</a:t>
            </a:r>
            <a:r>
              <a:rPr lang="zh-CN" altLang="en-US" b="0" i="0" dirty="0">
                <a:solidFill>
                  <a:srgbClr val="000000"/>
                </a:solidFill>
                <a:effectLst/>
                <a:latin typeface="微软雅黑" panose="020B0503020204020204" pitchFamily="34" charset="-122"/>
                <a:ea typeface="微软雅黑" panose="020B0503020204020204" pitchFamily="34" charset="-122"/>
              </a:rPr>
              <a:t>的模式。新的资源由</a:t>
            </a:r>
            <a:r>
              <a:rPr lang="en-US" altLang="zh-CN" b="0" i="0" dirty="0">
                <a:solidFill>
                  <a:srgbClr val="000000"/>
                </a:solidFill>
                <a:effectLst/>
                <a:latin typeface="微软雅黑" panose="020B0503020204020204" pitchFamily="34" charset="-122"/>
                <a:ea typeface="微软雅黑" panose="020B0503020204020204" pitchFamily="34" charset="-122"/>
              </a:rPr>
              <a:t>C0</a:t>
            </a:r>
            <a:r>
              <a:rPr lang="zh-CN" altLang="en-US" b="0" i="0" dirty="0">
                <a:solidFill>
                  <a:srgbClr val="000000"/>
                </a:solidFill>
                <a:effectLst/>
                <a:latin typeface="微软雅黑" panose="020B0503020204020204" pitchFamily="34" charset="-122"/>
                <a:ea typeface="微软雅黑" panose="020B0503020204020204" pitchFamily="34" charset="-122"/>
              </a:rPr>
              <a:t>分配，然后由</a:t>
            </a:r>
            <a:r>
              <a:rPr lang="en-US" altLang="zh-CN" b="0" i="0" dirty="0">
                <a:solidFill>
                  <a:srgbClr val="000000"/>
                </a:solidFill>
                <a:effectLst/>
                <a:latin typeface="微软雅黑" panose="020B0503020204020204" pitchFamily="34" charset="-122"/>
                <a:ea typeface="微软雅黑" panose="020B0503020204020204" pitchFamily="34" charset="-122"/>
              </a:rPr>
              <a:t>C1</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C2</a:t>
            </a:r>
            <a:r>
              <a:rPr lang="zh-CN" altLang="en-US" b="0" i="0" dirty="0">
                <a:solidFill>
                  <a:srgbClr val="000000"/>
                </a:solidFill>
                <a:effectLst/>
                <a:latin typeface="微软雅黑" panose="020B0503020204020204" pitchFamily="34" charset="-122"/>
                <a:ea typeface="微软雅黑" panose="020B0503020204020204" pitchFamily="34" charset="-122"/>
              </a:rPr>
              <a:t>共享。由于它们在</a:t>
            </a:r>
            <a:r>
              <a:rPr lang="en-US" altLang="zh-CN" b="0" i="0" dirty="0">
                <a:solidFill>
                  <a:srgbClr val="000000"/>
                </a:solidFill>
                <a:effectLst/>
                <a:latin typeface="微软雅黑" panose="020B0503020204020204" pitchFamily="34" charset="-122"/>
                <a:ea typeface="微软雅黑" panose="020B0503020204020204" pitchFamily="34" charset="-122"/>
              </a:rPr>
              <a:t>C0</a:t>
            </a:r>
            <a:r>
              <a:rPr lang="zh-CN" altLang="en-US" b="0" i="0" dirty="0">
                <a:solidFill>
                  <a:srgbClr val="000000"/>
                </a:solidFill>
                <a:effectLst/>
                <a:latin typeface="微软雅黑" panose="020B0503020204020204" pitchFamily="34" charset="-122"/>
                <a:ea typeface="微软雅黑" panose="020B0503020204020204" pitchFamily="34" charset="-122"/>
              </a:rPr>
              <a:t>开始时是未知的，所以我们不能在全局</a:t>
            </a:r>
            <a:r>
              <a:rPr lang="en-US" altLang="zh-CN" b="0" i="0" dirty="0">
                <a:solidFill>
                  <a:srgbClr val="000000"/>
                </a:solidFill>
                <a:effectLst/>
                <a:latin typeface="微软雅黑" panose="020B0503020204020204" pitchFamily="34" charset="-122"/>
                <a:ea typeface="微软雅黑" panose="020B0503020204020204" pitchFamily="34" charset="-122"/>
              </a:rPr>
              <a:t>R</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G</a:t>
            </a:r>
            <a:r>
              <a:rPr lang="zh-CN" altLang="en-US" b="0" i="0" dirty="0">
                <a:solidFill>
                  <a:srgbClr val="000000"/>
                </a:solidFill>
                <a:effectLst/>
                <a:latin typeface="微软雅黑" panose="020B0503020204020204" pitchFamily="34" charset="-122"/>
                <a:ea typeface="微软雅黑" panose="020B0503020204020204" pitchFamily="34" charset="-122"/>
              </a:rPr>
              <a:t>中指定它们。我们的新规则允许我们在</a:t>
            </a:r>
            <a:r>
              <a:rPr lang="en-US" altLang="zh-CN" b="0" i="0" dirty="0">
                <a:solidFill>
                  <a:srgbClr val="000000"/>
                </a:solidFill>
                <a:effectLst/>
                <a:latin typeface="微软雅黑" panose="020B0503020204020204" pitchFamily="34" charset="-122"/>
                <a:ea typeface="微软雅黑" panose="020B0503020204020204" pitchFamily="34" charset="-122"/>
              </a:rPr>
              <a:t>C1||C2</a:t>
            </a:r>
            <a:r>
              <a:rPr lang="zh-CN" altLang="en-US" b="0" i="0" dirty="0">
                <a:solidFill>
                  <a:srgbClr val="000000"/>
                </a:solidFill>
                <a:effectLst/>
                <a:latin typeface="微软雅黑" panose="020B0503020204020204" pitchFamily="34" charset="-122"/>
                <a:ea typeface="微软雅黑" panose="020B0503020204020204" pitchFamily="34" charset="-122"/>
              </a:rPr>
              <a:t>之外的</a:t>
            </a:r>
            <a:r>
              <a:rPr lang="en-US" altLang="zh-CN" b="0" i="0" dirty="0">
                <a:solidFill>
                  <a:srgbClr val="000000"/>
                </a:solidFill>
                <a:effectLst/>
                <a:latin typeface="微软雅黑" panose="020B0503020204020204" pitchFamily="34" charset="-122"/>
                <a:ea typeface="微软雅黑" panose="020B0503020204020204" pitchFamily="34" charset="-122"/>
              </a:rPr>
              <a:t>R</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G</a:t>
            </a:r>
            <a:r>
              <a:rPr lang="zh-CN" altLang="en-US" b="0" i="0" dirty="0">
                <a:solidFill>
                  <a:srgbClr val="000000"/>
                </a:solidFill>
                <a:effectLst/>
                <a:latin typeface="微软雅黑" panose="020B0503020204020204" pitchFamily="34" charset="-122"/>
                <a:ea typeface="微软雅黑" panose="020B0503020204020204" pitchFamily="34" charset="-122"/>
              </a:rPr>
              <a:t>中不指定它们。</a:t>
            </a:r>
          </a:p>
          <a:p>
            <a:endParaRPr lang="zh-CN" altLang="en-US" dirty="0"/>
          </a:p>
        </p:txBody>
      </p:sp>
      <p:sp>
        <p:nvSpPr>
          <p:cNvPr id="4" name="灯片编号占位符 3">
            <a:extLst>
              <a:ext uri="{FF2B5EF4-FFF2-40B4-BE49-F238E27FC236}">
                <a16:creationId xmlns:a16="http://schemas.microsoft.com/office/drawing/2014/main" id="{4F041CBC-5F45-9FD3-45F6-F91700EBD181}"/>
              </a:ext>
            </a:extLst>
          </p:cNvPr>
          <p:cNvSpPr>
            <a:spLocks noGrp="1"/>
          </p:cNvSpPr>
          <p:nvPr>
            <p:ph type="sldNum" sz="quarter" idx="5"/>
          </p:nvPr>
        </p:nvSpPr>
        <p:spPr/>
        <p:txBody>
          <a:bodyPr/>
          <a:lstStyle/>
          <a:p>
            <a:fld id="{13D28DC2-5057-445C-8872-C1533802A2F5}" type="slidenum">
              <a:rPr lang="zh-CN" altLang="en-US" smtClean="0"/>
              <a:t>73</a:t>
            </a:fld>
            <a:endParaRPr lang="zh-CN" altLang="en-US"/>
          </a:p>
        </p:txBody>
      </p:sp>
    </p:spTree>
    <p:extLst>
      <p:ext uri="{BB962C8B-B14F-4D97-AF65-F5344CB8AC3E}">
        <p14:creationId xmlns:p14="http://schemas.microsoft.com/office/powerpoint/2010/main" val="20340525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左：目标代码（低级代码</a:t>
            </a:r>
            <a:r>
              <a:rPr lang="en-US" altLang="zh-CN" dirty="0"/>
              <a:t>)</a:t>
            </a:r>
          </a:p>
          <a:p>
            <a:r>
              <a:rPr lang="zh-CN" altLang="en-US" dirty="0"/>
              <a:t>右：源代码（高级代码）</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后向模拟的核心思想是：</a:t>
            </a:r>
            <a:r>
              <a:rPr lang="zh-CN" altLang="en-US" b="1" dirty="0"/>
              <a:t>对于目标程序的每一种行为，源程序都存在一个对应的行为</a:t>
            </a:r>
            <a:r>
              <a:rPr lang="zh-CN" altLang="en-US" dirty="0"/>
              <a:t>。</a:t>
            </a:r>
          </a:p>
          <a:p>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78</a:t>
            </a:fld>
            <a:endParaRPr lang="zh-CN" altLang="en-US"/>
          </a:p>
        </p:txBody>
      </p:sp>
    </p:spTree>
    <p:extLst>
      <p:ext uri="{BB962C8B-B14F-4D97-AF65-F5344CB8AC3E}">
        <p14:creationId xmlns:p14="http://schemas.microsoft.com/office/powerpoint/2010/main" val="24052372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在仿真的基础上，通过前置条件</a:t>
            </a:r>
            <a:r>
              <a:rPr lang="en-US" altLang="zh-CN" b="0" i="0" dirty="0">
                <a:solidFill>
                  <a:srgbClr val="000000"/>
                </a:solidFill>
                <a:effectLst/>
                <a:latin typeface="微软雅黑" panose="020B0503020204020204" pitchFamily="34" charset="-122"/>
                <a:ea typeface="微软雅黑" panose="020B0503020204020204" pitchFamily="34" charset="-122"/>
              </a:rPr>
              <a:t>ζ</a:t>
            </a:r>
            <a:r>
              <a:rPr lang="zh-CN" altLang="en-US" b="0" i="0" dirty="0">
                <a:solidFill>
                  <a:srgbClr val="000000"/>
                </a:solidFill>
                <a:effectLst/>
                <a:latin typeface="微软雅黑" panose="020B0503020204020204" pitchFamily="34" charset="-122"/>
                <a:ea typeface="微软雅黑" panose="020B0503020204020204" pitchFamily="34" charset="-122"/>
              </a:rPr>
              <a:t>隐藏状态，从而只定义程序间的</a:t>
            </a:r>
            <a:r>
              <a:rPr lang="en-US" altLang="zh-CN" b="0" i="0" dirty="0" err="1">
                <a:solidFill>
                  <a:srgbClr val="000000"/>
                </a:solidFill>
                <a:effectLst/>
                <a:latin typeface="微软雅黑" panose="020B0503020204020204" pitchFamily="34" charset="-122"/>
                <a:ea typeface="微软雅黑" panose="020B0503020204020204" pitchFamily="34" charset="-122"/>
              </a:rPr>
              <a:t>RGSim</a:t>
            </a:r>
            <a:r>
              <a:rPr lang="zh-CN" altLang="en-US" b="0" i="0" dirty="0">
                <a:solidFill>
                  <a:srgbClr val="000000"/>
                </a:solidFill>
                <a:effectLst/>
                <a:latin typeface="微软雅黑" panose="020B0503020204020204" pitchFamily="34" charset="-122"/>
                <a:ea typeface="微软雅黑" panose="020B0503020204020204" pitchFamily="34" charset="-122"/>
              </a:rPr>
              <a:t>关系。</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前提条件和最终状态关系不弱于步进不变量。</a:t>
            </a:r>
          </a:p>
          <a:p>
            <a:br>
              <a:rPr lang="zh-CN" altLang="en-US" dirty="0"/>
            </a:br>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79</a:t>
            </a:fld>
            <a:endParaRPr lang="zh-CN" altLang="en-US"/>
          </a:p>
        </p:txBody>
      </p:sp>
    </p:spTree>
    <p:extLst>
      <p:ext uri="{BB962C8B-B14F-4D97-AF65-F5344CB8AC3E}">
        <p14:creationId xmlns:p14="http://schemas.microsoft.com/office/powerpoint/2010/main" val="29541994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在每个推断规则处，前、后置条件在环境干扰下的稳定性为隐式条件</a:t>
            </a:r>
          </a:p>
        </p:txBody>
      </p:sp>
      <p:sp>
        <p:nvSpPr>
          <p:cNvPr id="4" name="灯片编号占位符 3"/>
          <p:cNvSpPr>
            <a:spLocks noGrp="1"/>
          </p:cNvSpPr>
          <p:nvPr>
            <p:ph type="sldNum" sz="quarter" idx="5"/>
          </p:nvPr>
        </p:nvSpPr>
        <p:spPr/>
        <p:txBody>
          <a:bodyPr/>
          <a:lstStyle/>
          <a:p>
            <a:fld id="{13D28DC2-5057-445C-8872-C1533802A2F5}" type="slidenum">
              <a:rPr lang="zh-CN" altLang="en-US" smtClean="0"/>
              <a:t>80</a:t>
            </a:fld>
            <a:endParaRPr lang="zh-CN" altLang="en-US"/>
          </a:p>
        </p:txBody>
      </p:sp>
    </p:spTree>
    <p:extLst>
      <p:ext uri="{BB962C8B-B14F-4D97-AF65-F5344CB8AC3E}">
        <p14:creationId xmlns:p14="http://schemas.microsoft.com/office/powerpoint/2010/main" val="6093565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a:t>
            </a:r>
            <a:r>
              <a:rPr lang="zh-CN" altLang="en-US" b="1" dirty="0"/>
              <a:t>线性化性保证了并发操作的结果与某个顺序的顺序执行是等价的</a:t>
            </a:r>
            <a:r>
              <a:rPr lang="zh-CN" altLang="en-US" dirty="0"/>
              <a:t>，而这个顺序还必须与操作实际完成的时间相符。</a:t>
            </a:r>
          </a:p>
          <a:p>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86</a:t>
            </a:fld>
            <a:endParaRPr lang="zh-CN" altLang="en-US"/>
          </a:p>
        </p:txBody>
      </p:sp>
    </p:spTree>
    <p:extLst>
      <p:ext uri="{BB962C8B-B14F-4D97-AF65-F5344CB8AC3E}">
        <p14:creationId xmlns:p14="http://schemas.microsoft.com/office/powerpoint/2010/main" val="1100531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尽管存在一些关于如何在多处理器系统上构建可验证系统的想法，但这些内容超出了本文的范围，预留给未来的研究。</a:t>
            </a:r>
            <a:endParaRPr lang="en-US" altLang="zh-CN" dirty="0"/>
          </a:p>
          <a:p>
            <a:endParaRPr lang="en-US" altLang="zh-CN" dirty="0"/>
          </a:p>
          <a:p>
            <a:r>
              <a:rPr lang="zh-CN" altLang="en-US" dirty="0"/>
              <a:t>为了避免复杂的挂起问题，</a:t>
            </a:r>
            <a:r>
              <a:rPr lang="en-US" altLang="zh-CN" dirty="0"/>
              <a:t>seL4</a:t>
            </a:r>
            <a:r>
              <a:rPr lang="zh-CN" altLang="en-US" dirty="0"/>
              <a:t>采取了以下设计：</a:t>
            </a:r>
          </a:p>
          <a:p>
            <a:pPr>
              <a:buFont typeface="+mj-lt"/>
              <a:buAutoNum type="arabicPeriod"/>
            </a:pPr>
            <a:r>
              <a:rPr lang="zh-CN" altLang="en-US" b="1" dirty="0"/>
              <a:t>事件驱动的内核执行模型</a:t>
            </a:r>
            <a:r>
              <a:rPr lang="zh-CN" altLang="en-US" dirty="0"/>
              <a:t>：</a:t>
            </a:r>
          </a:p>
          <a:p>
            <a:pPr marL="742950" lvl="1" indent="-285750">
              <a:buFont typeface="+mj-lt"/>
              <a:buAutoNum type="arabicPeriod"/>
            </a:pPr>
            <a:r>
              <a:rPr lang="zh-CN" altLang="en-US" dirty="0"/>
              <a:t>内核在每个事件（如系统调用或中断）处理时完成一系列动作，不会被中断。</a:t>
            </a:r>
          </a:p>
          <a:p>
            <a:pPr>
              <a:buFont typeface="+mj-lt"/>
              <a:buAutoNum type="arabicPeriod"/>
            </a:pPr>
            <a:r>
              <a:rPr lang="zh-CN" altLang="en-US" b="1" dirty="0"/>
              <a:t>单一内核栈</a:t>
            </a:r>
            <a:r>
              <a:rPr lang="zh-CN" altLang="en-US" dirty="0"/>
              <a:t>：</a:t>
            </a:r>
          </a:p>
          <a:p>
            <a:pPr marL="742950" lvl="1" indent="-285750">
              <a:buFont typeface="+mj-lt"/>
              <a:buAutoNum type="arabicPeriod"/>
            </a:pPr>
            <a:r>
              <a:rPr lang="zh-CN" altLang="en-US" dirty="0"/>
              <a:t>内核只有一个栈，简化了并发管理，避免了复杂的上下文切换问题。</a:t>
            </a:r>
          </a:p>
          <a:p>
            <a:pPr>
              <a:buFont typeface="+mj-lt"/>
              <a:buAutoNum type="arabicPeriod"/>
            </a:pPr>
            <a:r>
              <a:rPr lang="zh-CN" altLang="en-US" b="1" dirty="0"/>
              <a:t>原子接口</a:t>
            </a:r>
            <a:r>
              <a:rPr lang="zh-CN" altLang="en-US" dirty="0"/>
              <a:t>：</a:t>
            </a:r>
          </a:p>
          <a:p>
            <a:pPr marL="742950" lvl="1" indent="-285750">
              <a:buFont typeface="+mj-lt"/>
              <a:buAutoNum type="arabicPeriod"/>
            </a:pPr>
            <a:r>
              <a:rPr lang="zh-CN" altLang="en-US" dirty="0"/>
              <a:t>大部分内核接口设计为原子操作，即在一个调用中完成，不会被抢占或中断。</a:t>
            </a:r>
            <a:endParaRPr lang="en-US" altLang="zh-CN" dirty="0"/>
          </a:p>
          <a:p>
            <a:r>
              <a:rPr lang="zh-CN" altLang="en-US" dirty="0"/>
              <a:t>这部分内容展示了 </a:t>
            </a:r>
            <a:r>
              <a:rPr lang="en-US" altLang="zh-CN" dirty="0"/>
              <a:t>seL4 </a:t>
            </a:r>
            <a:r>
              <a:rPr lang="zh-CN" altLang="en-US" dirty="0"/>
              <a:t>在处理 </a:t>
            </a:r>
            <a:r>
              <a:rPr lang="en-US" altLang="zh-CN" dirty="0"/>
              <a:t>I/O</a:t>
            </a:r>
            <a:r>
              <a:rPr lang="zh-CN" altLang="en-US" dirty="0"/>
              <a:t>、并发和验证复杂性方面的设计哲学：</a:t>
            </a:r>
          </a:p>
          <a:p>
            <a:pPr>
              <a:buFont typeface="+mj-lt"/>
              <a:buAutoNum type="arabicPeriod"/>
            </a:pPr>
            <a:r>
              <a:rPr lang="zh-CN" altLang="en-US" b="1" dirty="0"/>
              <a:t>设备驱动用户态化</a:t>
            </a:r>
            <a:r>
              <a:rPr lang="zh-CN" altLang="en-US" dirty="0"/>
              <a:t>：通过将设备驱动移到用户态，避免了内核的复杂性。</a:t>
            </a:r>
          </a:p>
          <a:p>
            <a:pPr>
              <a:buFont typeface="+mj-lt"/>
              <a:buAutoNum type="arabicPeriod"/>
            </a:pPr>
            <a:r>
              <a:rPr lang="zh-CN" altLang="en-US" b="1" dirty="0"/>
              <a:t>粗略建模硬件组件</a:t>
            </a:r>
            <a:r>
              <a:rPr lang="zh-CN" altLang="en-US" dirty="0"/>
              <a:t>：仅对中断控制器等硬件功能进行必要建模，既保证验证效率，又保留了扩展空间。</a:t>
            </a:r>
          </a:p>
          <a:p>
            <a:pPr>
              <a:buFont typeface="+mj-lt"/>
              <a:buAutoNum type="arabicPeriod"/>
            </a:pPr>
            <a:r>
              <a:rPr lang="zh-CN" altLang="en-US" b="1" dirty="0"/>
              <a:t>验证驱动设计的优越性</a:t>
            </a:r>
            <a:r>
              <a:rPr lang="zh-CN" altLang="en-US" dirty="0"/>
              <a:t>：验证需求推动了内核设计的简单化，使得系统更可靠、更高效。</a:t>
            </a:r>
          </a:p>
          <a:p>
            <a:pPr>
              <a:buFont typeface="+mj-lt"/>
              <a:buAutoNum type="arabicPeriod"/>
            </a:pPr>
            <a:r>
              <a:rPr lang="zh-CN" altLang="en-US" b="1" dirty="0"/>
              <a:t>事件驱动优化</a:t>
            </a:r>
            <a:r>
              <a:rPr lang="zh-CN" altLang="en-US" dirty="0"/>
              <a:t>：通过事件驱动模型和非抢占式设计，</a:t>
            </a:r>
            <a:r>
              <a:rPr lang="en-US" altLang="zh-CN" dirty="0"/>
              <a:t>seL4 </a:t>
            </a:r>
            <a:r>
              <a:rPr lang="zh-CN" altLang="en-US" dirty="0"/>
              <a:t>在性能与验证复杂性之间实现了良好的平衡，尤其适用于嵌入式系统。</a:t>
            </a:r>
          </a:p>
          <a:p>
            <a:pPr marL="285750" lvl="0" indent="-285750">
              <a:buFont typeface="+mj-lt"/>
              <a:buAutoNum type="arabicPeriod"/>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7</a:t>
            </a:fld>
            <a:endParaRPr lang="zh-CN" altLang="en-US"/>
          </a:p>
        </p:txBody>
      </p:sp>
    </p:spTree>
    <p:extLst>
      <p:ext uri="{BB962C8B-B14F-4D97-AF65-F5344CB8AC3E}">
        <p14:creationId xmlns:p14="http://schemas.microsoft.com/office/powerpoint/2010/main" val="4771836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b="0" i="0" dirty="0">
                <a:solidFill>
                  <a:srgbClr val="000000"/>
                </a:solidFill>
                <a:effectLst/>
                <a:latin typeface="微软雅黑" panose="020B0503020204020204" pitchFamily="34" charset="-122"/>
                <a:ea typeface="微软雅黑" panose="020B0503020204020204" pitchFamily="34" charset="-122"/>
              </a:rPr>
              <a:t>CPU</a:t>
            </a:r>
            <a:r>
              <a:rPr lang="zh-CN" altLang="en-US" b="0" i="0" dirty="0">
                <a:solidFill>
                  <a:srgbClr val="000000"/>
                </a:solidFill>
                <a:effectLst/>
                <a:latin typeface="微软雅黑" panose="020B0503020204020204" pitchFamily="34" charset="-122"/>
                <a:ea typeface="微软雅黑" panose="020B0503020204020204" pitchFamily="34" charset="-122"/>
              </a:rPr>
              <a:t>有一个标志位</a:t>
            </a:r>
            <a:r>
              <a:rPr lang="en-US" altLang="zh-CN" b="1" i="0" dirty="0">
                <a:solidFill>
                  <a:srgbClr val="000000"/>
                </a:solidFill>
                <a:effectLst/>
                <a:latin typeface="微软雅黑" panose="020B0503020204020204" pitchFamily="34" charset="-122"/>
                <a:ea typeface="微软雅黑" panose="020B0503020204020204" pitchFamily="34" charset="-122"/>
              </a:rPr>
              <a:t>IF</a:t>
            </a:r>
            <a:r>
              <a:rPr lang="zh-CN" altLang="en-US" b="0" i="0" dirty="0">
                <a:solidFill>
                  <a:srgbClr val="000000"/>
                </a:solidFill>
                <a:effectLst/>
                <a:latin typeface="微软雅黑" panose="020B0503020204020204" pitchFamily="34" charset="-122"/>
                <a:ea typeface="微软雅黑" panose="020B0503020204020204" pitchFamily="34" charset="-122"/>
              </a:rPr>
              <a:t>，表示是否启用中断。</a:t>
            </a:r>
            <a:r>
              <a:rPr lang="en-US" altLang="zh-CN" b="1" i="0" dirty="0">
                <a:solidFill>
                  <a:srgbClr val="000000"/>
                </a:solidFill>
                <a:effectLst/>
                <a:latin typeface="微软雅黑" panose="020B0503020204020204" pitchFamily="34" charset="-122"/>
                <a:ea typeface="微软雅黑" panose="020B0503020204020204" pitchFamily="34" charset="-122"/>
              </a:rPr>
              <a:t>cli/</a:t>
            </a:r>
            <a:r>
              <a:rPr lang="en-US" altLang="zh-CN" b="1" i="0" dirty="0" err="1">
                <a:solidFill>
                  <a:srgbClr val="000000"/>
                </a:solidFill>
                <a:effectLst/>
                <a:latin typeface="微软雅黑" panose="020B0503020204020204" pitchFamily="34" charset="-122"/>
                <a:ea typeface="微软雅黑" panose="020B0503020204020204" pitchFamily="34" charset="-122"/>
              </a:rPr>
              <a:t>sti</a:t>
            </a:r>
            <a:r>
              <a:rPr lang="zh-CN" altLang="en-US" b="0" i="0" dirty="0">
                <a:solidFill>
                  <a:srgbClr val="000000"/>
                </a:solidFill>
                <a:effectLst/>
                <a:latin typeface="微软雅黑" panose="020B0503020204020204" pitchFamily="34" charset="-122"/>
                <a:ea typeface="微软雅黑" panose="020B0503020204020204" pitchFamily="34" charset="-122"/>
              </a:rPr>
              <a:t>指令清除</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设置该位以禁用</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启用中断。</a:t>
            </a:r>
          </a:p>
          <a:p>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89</a:t>
            </a:fld>
            <a:endParaRPr lang="zh-CN" altLang="en-US"/>
          </a:p>
        </p:txBody>
      </p:sp>
    </p:spTree>
    <p:extLst>
      <p:ext uri="{BB962C8B-B14F-4D97-AF65-F5344CB8AC3E}">
        <p14:creationId xmlns:p14="http://schemas.microsoft.com/office/powerpoint/2010/main" val="283932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约束</a:t>
            </a:r>
            <a:r>
              <a:rPr lang="en-US" altLang="zh-CN" b="0" i="0" dirty="0">
                <a:solidFill>
                  <a:srgbClr val="000000"/>
                </a:solidFill>
                <a:effectLst/>
                <a:latin typeface="微软雅黑" panose="020B0503020204020204" pitchFamily="34" charset="-122"/>
                <a:ea typeface="微软雅黑" panose="020B0503020204020204" pitchFamily="34" charset="-122"/>
              </a:rPr>
              <a:t>Match</a:t>
            </a:r>
            <a:r>
              <a:rPr lang="zh-CN" altLang="en-US" b="0" i="0" dirty="0">
                <a:solidFill>
                  <a:srgbClr val="000000"/>
                </a:solidFill>
                <a:effectLst/>
                <a:latin typeface="微软雅黑" panose="020B0503020204020204" pitchFamily="34" charset="-122"/>
                <a:ea typeface="微软雅黑" panose="020B0503020204020204" pitchFamily="34" charset="-122"/>
              </a:rPr>
              <a:t>要求：</a:t>
            </a:r>
            <a:r>
              <a:rPr lang="en-US" altLang="zh-CN" b="0" i="0" dirty="0">
                <a:solidFill>
                  <a:srgbClr val="000000"/>
                </a:solidFill>
                <a:effectLst/>
                <a:latin typeface="微软雅黑" panose="020B0503020204020204" pitchFamily="34" charset="-122"/>
                <a:ea typeface="微软雅黑" panose="020B0503020204020204" pitchFamily="34" charset="-122"/>
              </a:rPr>
              <a:t>(1)</a:t>
            </a:r>
            <a:r>
              <a:rPr lang="zh-CN" altLang="en-US" b="0" i="0" dirty="0">
                <a:solidFill>
                  <a:srgbClr val="000000"/>
                </a:solidFill>
                <a:effectLst/>
                <a:latin typeface="微软雅黑" panose="020B0503020204020204" pitchFamily="34" charset="-122"/>
                <a:ea typeface="微软雅黑" panose="020B0503020204020204" pitchFamily="34" charset="-122"/>
              </a:rPr>
              <a:t>初始</a:t>
            </a:r>
            <a:r>
              <a:rPr lang="en-US" altLang="zh-CN" b="0" i="0" dirty="0">
                <a:solidFill>
                  <a:srgbClr val="000000"/>
                </a:solidFill>
                <a:effectLst/>
                <a:latin typeface="微软雅黑" panose="020B0503020204020204" pitchFamily="34" charset="-122"/>
                <a:ea typeface="微软雅黑" panose="020B0503020204020204" pitchFamily="34" charset="-122"/>
              </a:rPr>
              <a:t>W</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W</a:t>
            </a:r>
            <a:r>
              <a:rPr lang="zh-CN" altLang="en-US" b="0" i="0" dirty="0">
                <a:solidFill>
                  <a:srgbClr val="000000"/>
                </a:solidFill>
                <a:effectLst/>
                <a:latin typeface="微软雅黑" panose="020B0503020204020204" pitchFamily="34" charset="-122"/>
                <a:ea typeface="微软雅黑" panose="020B0503020204020204" pitchFamily="34" charset="-122"/>
              </a:rPr>
              <a:t>具有相同的任务池</a:t>
            </a:r>
            <a:r>
              <a:rPr lang="en-US" altLang="zh-CN" b="0" i="0" dirty="0">
                <a:solidFill>
                  <a:srgbClr val="000000"/>
                </a:solidFill>
                <a:effectLst/>
                <a:latin typeface="微软雅黑" panose="020B0503020204020204" pitchFamily="34" charset="-122"/>
                <a:ea typeface="微软雅黑" panose="020B0503020204020204" pitchFamily="34" charset="-122"/>
              </a:rPr>
              <a:t>T</a:t>
            </a:r>
            <a:r>
              <a:rPr lang="zh-CN" altLang="en-US" b="0" i="0" dirty="0">
                <a:solidFill>
                  <a:srgbClr val="000000"/>
                </a:solidFill>
                <a:effectLst/>
                <a:latin typeface="微软雅黑" panose="020B0503020204020204" pitchFamily="34" charset="-122"/>
                <a:ea typeface="微软雅黑" panose="020B0503020204020204" pitchFamily="34" charset="-122"/>
              </a:rPr>
              <a:t>和客户端状态</a:t>
            </a:r>
            <a:r>
              <a:rPr lang="en-US" altLang="zh-CN" b="0" i="0" dirty="0">
                <a:solidFill>
                  <a:srgbClr val="000000"/>
                </a:solidFill>
                <a:effectLst/>
                <a:latin typeface="微软雅黑" panose="020B0503020204020204" pitchFamily="34" charset="-122"/>
                <a:ea typeface="微软雅黑" panose="020B0503020204020204" pitchFamily="34" charset="-122"/>
              </a:rPr>
              <a:t>Δ</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(2)</a:t>
            </a:r>
            <a:r>
              <a:rPr lang="zh-CN" altLang="en-US" b="0" i="0" dirty="0">
                <a:solidFill>
                  <a:srgbClr val="000000"/>
                </a:solidFill>
                <a:effectLst/>
                <a:latin typeface="微软雅黑" panose="020B0503020204020204" pitchFamily="34" charset="-122"/>
                <a:ea typeface="微软雅黑" panose="020B0503020204020204" pitchFamily="34" charset="-122"/>
              </a:rPr>
              <a:t>当前任务</a:t>
            </a:r>
            <a:r>
              <a:rPr lang="en-US" altLang="zh-CN" b="0" i="0" dirty="0">
                <a:solidFill>
                  <a:srgbClr val="000000"/>
                </a:solidFill>
                <a:effectLst/>
                <a:latin typeface="微软雅黑" panose="020B0503020204020204" pitchFamily="34" charset="-122"/>
                <a:ea typeface="微软雅黑" panose="020B0503020204020204" pitchFamily="34" charset="-122"/>
              </a:rPr>
              <a:t>t</a:t>
            </a:r>
            <a:r>
              <a:rPr lang="zh-CN" altLang="en-US" b="0" i="0" dirty="0">
                <a:solidFill>
                  <a:srgbClr val="000000"/>
                </a:solidFill>
                <a:effectLst/>
                <a:latin typeface="微软雅黑" panose="020B0503020204020204" pitchFamily="34" charset="-122"/>
                <a:ea typeface="微软雅黑" panose="020B0503020204020204" pitchFamily="34" charset="-122"/>
              </a:rPr>
              <a:t>在</a:t>
            </a:r>
            <a:r>
              <a:rPr lang="en-US" altLang="zh-CN" b="0" i="0" dirty="0">
                <a:solidFill>
                  <a:srgbClr val="000000"/>
                </a:solidFill>
                <a:effectLst/>
                <a:latin typeface="微软雅黑" panose="020B0503020204020204" pitchFamily="34" charset="-122"/>
                <a:ea typeface="微软雅黑" panose="020B0503020204020204" pitchFamily="34" charset="-122"/>
              </a:rPr>
              <a:t>T</a:t>
            </a:r>
            <a:r>
              <a:rPr lang="zh-CN" altLang="en-US" b="0" i="0" dirty="0">
                <a:solidFill>
                  <a:srgbClr val="000000"/>
                </a:solidFill>
                <a:effectLst/>
                <a:latin typeface="微软雅黑" panose="020B0503020204020204" pitchFamily="34" charset="-122"/>
                <a:ea typeface="微软雅黑" panose="020B0503020204020204" pitchFamily="34" charset="-122"/>
              </a:rPr>
              <a:t>中；</a:t>
            </a:r>
            <a:r>
              <a:rPr lang="en-US" altLang="zh-CN" b="0" i="0" dirty="0">
                <a:solidFill>
                  <a:srgbClr val="000000"/>
                </a:solidFill>
                <a:effectLst/>
                <a:latin typeface="微软雅黑" panose="020B0503020204020204" pitchFamily="34" charset="-122"/>
                <a:ea typeface="微软雅黑" panose="020B0503020204020204" pitchFamily="34" charset="-122"/>
              </a:rPr>
              <a:t>(3)</a:t>
            </a:r>
            <a:r>
              <a:rPr lang="zh-CN" altLang="en-US" b="0" i="0" dirty="0">
                <a:solidFill>
                  <a:srgbClr val="000000"/>
                </a:solidFill>
                <a:effectLst/>
                <a:latin typeface="微软雅黑" panose="020B0503020204020204" pitchFamily="34" charset="-122"/>
                <a:ea typeface="微软雅黑" panose="020B0503020204020204" pitchFamily="34" charset="-122"/>
              </a:rPr>
              <a:t>低层次核态</a:t>
            </a:r>
            <a:r>
              <a:rPr lang="en-US" altLang="zh-CN" b="0" i="0" dirty="0">
                <a:solidFill>
                  <a:srgbClr val="000000"/>
                </a:solidFill>
                <a:effectLst/>
                <a:latin typeface="微软雅黑" panose="020B0503020204020204" pitchFamily="34" charset="-122"/>
                <a:ea typeface="微软雅黑" panose="020B0503020204020204" pitchFamily="34" charset="-122"/>
              </a:rPr>
              <a:t>Λ</a:t>
            </a:r>
            <a:r>
              <a:rPr lang="zh-CN" altLang="en-US" b="0" i="0" dirty="0">
                <a:solidFill>
                  <a:srgbClr val="000000"/>
                </a:solidFill>
                <a:effectLst/>
                <a:latin typeface="微软雅黑" panose="020B0503020204020204" pitchFamily="34" charset="-122"/>
                <a:ea typeface="微软雅黑" panose="020B0503020204020204" pitchFamily="34" charset="-122"/>
              </a:rPr>
              <a:t>和高级抽象态满足</a:t>
            </a:r>
            <a:r>
              <a:rPr lang="en-US" altLang="zh-CN" b="0" i="0" dirty="0">
                <a:solidFill>
                  <a:srgbClr val="000000"/>
                </a:solidFill>
                <a:effectLst/>
                <a:latin typeface="微软雅黑" panose="020B0503020204020204" pitchFamily="34" charset="-122"/>
                <a:ea typeface="微软雅黑" panose="020B0503020204020204" pitchFamily="34" charset="-122"/>
              </a:rPr>
              <a:t>ψ</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(4)</a:t>
            </a:r>
            <a:r>
              <a:rPr lang="zh-CN" altLang="en-US" b="0" i="0" dirty="0">
                <a:solidFill>
                  <a:srgbClr val="000000"/>
                </a:solidFill>
                <a:effectLst/>
                <a:latin typeface="微软雅黑" panose="020B0503020204020204" pitchFamily="34" charset="-122"/>
                <a:ea typeface="微软雅黑" panose="020B0503020204020204" pitchFamily="34" charset="-122"/>
              </a:rPr>
              <a:t>低层次和高层次当前任务相同；</a:t>
            </a:r>
            <a:r>
              <a:rPr lang="en-US" altLang="zh-CN" b="0" i="0" dirty="0">
                <a:solidFill>
                  <a:srgbClr val="000000"/>
                </a:solidFill>
                <a:effectLst/>
                <a:latin typeface="微软雅黑" panose="020B0503020204020204" pitchFamily="34" charset="-122"/>
                <a:ea typeface="微软雅黑" panose="020B0503020204020204" pitchFamily="34" charset="-122"/>
              </a:rPr>
              <a:t>(5)</a:t>
            </a:r>
            <a:r>
              <a:rPr lang="zh-CN" altLang="en-US" b="0" i="0" dirty="0">
                <a:solidFill>
                  <a:srgbClr val="000000"/>
                </a:solidFill>
                <a:effectLst/>
                <a:latin typeface="微软雅黑" panose="020B0503020204020204" pitchFamily="34" charset="-122"/>
                <a:ea typeface="微软雅黑" panose="020B0503020204020204" pitchFamily="34" charset="-122"/>
              </a:rPr>
              <a:t>抽象</a:t>
            </a:r>
            <a:r>
              <a:rPr lang="en-US" altLang="zh-CN" b="0" i="0" dirty="0">
                <a:solidFill>
                  <a:srgbClr val="000000"/>
                </a:solidFill>
                <a:effectLst/>
                <a:latin typeface="微软雅黑" panose="020B0503020204020204" pitchFamily="34" charset="-122"/>
                <a:ea typeface="微软雅黑" panose="020B0503020204020204" pitchFamily="34" charset="-122"/>
              </a:rPr>
              <a:t>TCB</a:t>
            </a:r>
            <a:r>
              <a:rPr lang="zh-CN" altLang="en-US" b="0" i="0" dirty="0">
                <a:solidFill>
                  <a:srgbClr val="000000"/>
                </a:solidFill>
                <a:effectLst/>
                <a:latin typeface="微软雅黑" panose="020B0503020204020204" pitchFamily="34" charset="-122"/>
                <a:ea typeface="微软雅黑" panose="020B0503020204020204" pitchFamily="34" charset="-122"/>
              </a:rPr>
              <a:t>列表中的任务集应与底层任务池中的任务集相同。</a:t>
            </a:r>
          </a:p>
          <a:p>
            <a:br>
              <a:rPr lang="zh-CN" altLang="en-US" dirty="0"/>
            </a:br>
            <a:endParaRPr lang="zh-CN" altLang="en-US" b="0" i="0" dirty="0">
              <a:solidFill>
                <a:srgbClr val="000000"/>
              </a:solidFill>
              <a:effectLst/>
              <a:latin typeface="微软雅黑" panose="020B0503020204020204" pitchFamily="34" charset="-122"/>
              <a:ea typeface="微软雅黑" panose="020B0503020204020204" pitchFamily="34" charset="-122"/>
            </a:endParaRPr>
          </a:p>
          <a:p>
            <a:br>
              <a:rPr lang="zh-CN" altLang="en-US" dirty="0"/>
            </a:br>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96</a:t>
            </a:fld>
            <a:endParaRPr lang="zh-CN" altLang="en-US"/>
          </a:p>
        </p:txBody>
      </p:sp>
    </p:spTree>
    <p:extLst>
      <p:ext uri="{BB962C8B-B14F-4D97-AF65-F5344CB8AC3E}">
        <p14:creationId xmlns:p14="http://schemas.microsoft.com/office/powerpoint/2010/main" val="40118902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图中显示了当只有一个任务和单级中断时的逻辑内存模型。</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由于中断处理程序可以抢占任务，我们让处理程序首先保留所需的内存（表示为块</a:t>
            </a:r>
            <a:r>
              <a:rPr lang="en-US" altLang="zh-CN" b="0" i="0" dirty="0">
                <a:solidFill>
                  <a:srgbClr val="000000"/>
                </a:solidFill>
                <a:effectLst/>
                <a:latin typeface="微软雅黑" panose="020B0503020204020204" pitchFamily="34" charset="-122"/>
                <a:ea typeface="微软雅黑" panose="020B0503020204020204" pitchFamily="34" charset="-122"/>
              </a:rPr>
              <a:t>B</a:t>
            </a:r>
            <a:r>
              <a:rPr lang="zh-CN" altLang="en-US" b="0" i="0" dirty="0">
                <a:solidFill>
                  <a:srgbClr val="000000"/>
                </a:solidFill>
                <a:effectLst/>
                <a:latin typeface="微软雅黑" panose="020B0503020204020204" pitchFamily="34" charset="-122"/>
                <a:ea typeface="微软雅黑" panose="020B0503020204020204" pitchFamily="34" charset="-122"/>
              </a:rPr>
              <a:t>）。如果中断被启用，</a:t>
            </a:r>
            <a:r>
              <a:rPr lang="en-US" altLang="zh-CN" b="0" i="0" dirty="0">
                <a:solidFill>
                  <a:srgbClr val="000000"/>
                </a:solidFill>
                <a:effectLst/>
                <a:latin typeface="微软雅黑" panose="020B0503020204020204" pitchFamily="34" charset="-122"/>
                <a:ea typeface="微软雅黑" panose="020B0503020204020204" pitchFamily="34" charset="-122"/>
              </a:rPr>
              <a:t>B</a:t>
            </a:r>
            <a:r>
              <a:rPr lang="zh-CN" altLang="en-US" b="0" i="0" dirty="0">
                <a:solidFill>
                  <a:srgbClr val="000000"/>
                </a:solidFill>
                <a:effectLst/>
                <a:latin typeface="微软雅黑" panose="020B0503020204020204" pitchFamily="34" charset="-122"/>
                <a:ea typeface="微软雅黑" panose="020B0503020204020204" pitchFamily="34" charset="-122"/>
              </a:rPr>
              <a:t>必须保持公开可用。然后任务只能访问剩下的部分（块</a:t>
            </a:r>
            <a:r>
              <a:rPr lang="en-US" altLang="zh-CN" b="0" i="0" dirty="0">
                <a:solidFill>
                  <a:srgbClr val="000000"/>
                </a:solidFill>
                <a:effectLst/>
                <a:latin typeface="微软雅黑" panose="020B0503020204020204" pitchFamily="34" charset="-122"/>
                <a:ea typeface="微软雅黑" panose="020B0503020204020204" pitchFamily="34" charset="-122"/>
              </a:rPr>
              <a:t>T</a:t>
            </a:r>
            <a:r>
              <a:rPr lang="zh-CN" altLang="en-US" b="0" i="0" dirty="0">
                <a:solidFill>
                  <a:srgbClr val="000000"/>
                </a:solidFill>
                <a:effectLst/>
                <a:latin typeface="微软雅黑" panose="020B0503020204020204" pitchFamily="34" charset="-122"/>
                <a:ea typeface="微软雅黑" panose="020B0503020204020204" pitchFamily="34" charset="-122"/>
              </a:rPr>
              <a:t>）。我们用灰框来表示任务的局部资源。任务禁用中断（</a:t>
            </a:r>
            <a:r>
              <a:rPr lang="en-US" altLang="zh-CN" b="0" i="0" dirty="0">
                <a:solidFill>
                  <a:srgbClr val="000000"/>
                </a:solidFill>
                <a:effectLst/>
                <a:latin typeface="微软雅黑" panose="020B0503020204020204" pitchFamily="34" charset="-122"/>
                <a:ea typeface="微软雅黑" panose="020B0503020204020204" pitchFamily="34" charset="-122"/>
              </a:rPr>
              <a:t>cli</a:t>
            </a:r>
            <a:r>
              <a:rPr lang="zh-CN" altLang="en-US" b="0" i="0" dirty="0">
                <a:solidFill>
                  <a:srgbClr val="000000"/>
                </a:solidFill>
                <a:effectLst/>
                <a:latin typeface="微软雅黑" panose="020B0503020204020204" pitchFamily="34" charset="-122"/>
                <a:ea typeface="微软雅黑" panose="020B0503020204020204" pitchFamily="34" charset="-122"/>
              </a:rPr>
              <a:t>）实际上是将</a:t>
            </a:r>
            <a:r>
              <a:rPr lang="en-US" altLang="zh-CN" b="0" i="0" dirty="0">
                <a:solidFill>
                  <a:srgbClr val="000000"/>
                </a:solidFill>
                <a:effectLst/>
                <a:latin typeface="微软雅黑" panose="020B0503020204020204" pitchFamily="34" charset="-122"/>
                <a:ea typeface="微软雅黑" panose="020B0503020204020204" pitchFamily="34" charset="-122"/>
              </a:rPr>
              <a:t>B</a:t>
            </a:r>
            <a:r>
              <a:rPr lang="zh-CN" altLang="en-US" b="0" i="0" dirty="0">
                <a:solidFill>
                  <a:srgbClr val="000000"/>
                </a:solidFill>
                <a:effectLst/>
                <a:latin typeface="微软雅黑" panose="020B0503020204020204" pitchFamily="34" charset="-122"/>
                <a:ea typeface="微软雅黑" panose="020B0503020204020204" pitchFamily="34" charset="-122"/>
              </a:rPr>
              <a:t>的所有权从</a:t>
            </a:r>
            <a:r>
              <a:rPr lang="en-US" altLang="zh-CN" b="0" i="0" dirty="0">
                <a:solidFill>
                  <a:srgbClr val="000000"/>
                </a:solidFill>
                <a:effectLst/>
                <a:latin typeface="微软雅黑" panose="020B0503020204020204" pitchFamily="34" charset="-122"/>
                <a:ea typeface="微软雅黑" panose="020B0503020204020204" pitchFamily="34" charset="-122"/>
              </a:rPr>
              <a:t>public</a:t>
            </a:r>
            <a:r>
              <a:rPr lang="zh-CN" altLang="en-US" b="0" i="0" dirty="0">
                <a:solidFill>
                  <a:srgbClr val="000000"/>
                </a:solidFill>
                <a:effectLst/>
                <a:latin typeface="微软雅黑" panose="020B0503020204020204" pitchFamily="34" charset="-122"/>
                <a:ea typeface="微软雅黑" panose="020B0503020204020204" pitchFamily="34" charset="-122"/>
              </a:rPr>
              <a:t>转移到</a:t>
            </a:r>
            <a:r>
              <a:rPr lang="en-US" altLang="zh-CN" b="0" i="0" dirty="0">
                <a:solidFill>
                  <a:srgbClr val="000000"/>
                </a:solidFill>
                <a:effectLst/>
                <a:latin typeface="微软雅黑" panose="020B0503020204020204" pitchFamily="34" charset="-122"/>
                <a:ea typeface="微软雅黑" panose="020B0503020204020204" pitchFamily="34" charset="-122"/>
              </a:rPr>
              <a:t>task-local</a:t>
            </a:r>
            <a:r>
              <a:rPr lang="zh-CN" altLang="en-US" b="0" i="0" dirty="0">
                <a:solidFill>
                  <a:srgbClr val="000000"/>
                </a:solidFill>
                <a:effectLst/>
                <a:latin typeface="微软雅黑" panose="020B0503020204020204" pitchFamily="34" charset="-122"/>
                <a:ea typeface="微软雅黑" panose="020B0503020204020204" pitchFamily="34" charset="-122"/>
              </a:rPr>
              <a:t>。相应地，</a:t>
            </a:r>
            <a:r>
              <a:rPr lang="en-US" altLang="zh-CN" b="0" i="0" dirty="0" err="1">
                <a:solidFill>
                  <a:srgbClr val="000000"/>
                </a:solidFill>
                <a:effectLst/>
                <a:latin typeface="微软雅黑" panose="020B0503020204020204" pitchFamily="34" charset="-122"/>
                <a:ea typeface="微软雅黑" panose="020B0503020204020204" pitchFamily="34" charset="-122"/>
              </a:rPr>
              <a:t>sti</a:t>
            </a:r>
            <a:r>
              <a:rPr lang="zh-CN" altLang="en-US" b="0" i="0" dirty="0">
                <a:solidFill>
                  <a:srgbClr val="000000"/>
                </a:solidFill>
                <a:effectLst/>
                <a:latin typeface="微软雅黑" panose="020B0503020204020204" pitchFamily="34" charset="-122"/>
                <a:ea typeface="微软雅黑" panose="020B0503020204020204" pitchFamily="34" charset="-122"/>
              </a:rPr>
              <a:t>将块从</a:t>
            </a:r>
            <a:r>
              <a:rPr lang="en-US" altLang="zh-CN" b="0" i="0" dirty="0">
                <a:solidFill>
                  <a:srgbClr val="000000"/>
                </a:solidFill>
                <a:effectLst/>
                <a:latin typeface="微软雅黑" panose="020B0503020204020204" pitchFamily="34" charset="-122"/>
                <a:ea typeface="微软雅黑" panose="020B0503020204020204" pitchFamily="34" charset="-122"/>
              </a:rPr>
              <a:t>task-local</a:t>
            </a:r>
            <a:r>
              <a:rPr lang="zh-CN" altLang="en-US" b="0" i="0" dirty="0">
                <a:solidFill>
                  <a:srgbClr val="000000"/>
                </a:solidFill>
                <a:effectLst/>
                <a:latin typeface="微软雅黑" panose="020B0503020204020204" pitchFamily="34" charset="-122"/>
                <a:ea typeface="微软雅黑" panose="020B0503020204020204" pitchFamily="34" charset="-122"/>
              </a:rPr>
              <a:t>转换为</a:t>
            </a:r>
            <a:r>
              <a:rPr lang="en-US" altLang="zh-CN" b="0" i="0" dirty="0">
                <a:solidFill>
                  <a:srgbClr val="000000"/>
                </a:solidFill>
                <a:effectLst/>
                <a:latin typeface="微软雅黑" panose="020B0503020204020204" pitchFamily="34" charset="-122"/>
                <a:ea typeface="微软雅黑" panose="020B0503020204020204" pitchFamily="34" charset="-122"/>
              </a:rPr>
              <a:t>public</a:t>
            </a:r>
            <a:r>
              <a:rPr lang="zh-CN" altLang="en-US" b="0" i="0" dirty="0">
                <a:solidFill>
                  <a:srgbClr val="000000"/>
                </a:solidFill>
                <a:effectLst/>
                <a:latin typeface="微软雅黑" panose="020B0503020204020204" pitchFamily="34" charset="-122"/>
                <a:ea typeface="微软雅黑" panose="020B0503020204020204" pitchFamily="34" charset="-122"/>
              </a:rPr>
              <a:t>，因此任务不能再访问它。</a:t>
            </a:r>
          </a:p>
          <a:p>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99</a:t>
            </a:fld>
            <a:endParaRPr lang="zh-CN" altLang="en-US"/>
          </a:p>
        </p:txBody>
      </p:sp>
    </p:spTree>
    <p:extLst>
      <p:ext uri="{BB962C8B-B14F-4D97-AF65-F5344CB8AC3E}">
        <p14:creationId xmlns:p14="http://schemas.microsoft.com/office/powerpoint/2010/main" val="4793847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97BD1A-A1F6-ED2E-91E0-D7A68612C14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615D7E5-9F56-48A6-5ABF-37C00F69B52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0302EB3-AFD4-B7F3-85BB-F008CC81F89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BF977F9-6EF9-91BF-FED8-99AC7EF8FB28}"/>
              </a:ext>
            </a:extLst>
          </p:cNvPr>
          <p:cNvSpPr>
            <a:spLocks noGrp="1"/>
          </p:cNvSpPr>
          <p:nvPr>
            <p:ph type="sldNum" sz="quarter" idx="5"/>
          </p:nvPr>
        </p:nvSpPr>
        <p:spPr/>
        <p:txBody>
          <a:bodyPr/>
          <a:lstStyle/>
          <a:p>
            <a:fld id="{13D28DC2-5057-445C-8872-C1533802A2F5}" type="slidenum">
              <a:rPr lang="zh-CN" altLang="en-US" smtClean="0"/>
              <a:t>100</a:t>
            </a:fld>
            <a:endParaRPr lang="zh-CN" altLang="en-US"/>
          </a:p>
        </p:txBody>
      </p:sp>
    </p:spTree>
    <p:extLst>
      <p:ext uri="{BB962C8B-B14F-4D97-AF65-F5344CB8AC3E}">
        <p14:creationId xmlns:p14="http://schemas.microsoft.com/office/powerpoint/2010/main" val="30787274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首先为底层代码中的内部函数</a:t>
            </a:r>
            <a:r>
              <a:rPr lang="en-US" altLang="zh-CN" b="0" i="0" dirty="0" err="1">
                <a:solidFill>
                  <a:srgbClr val="000000"/>
                </a:solidFill>
                <a:effectLst/>
                <a:latin typeface="微软雅黑" panose="020B0503020204020204" pitchFamily="34" charset="-122"/>
                <a:ea typeface="微软雅黑" panose="020B0503020204020204" pitchFamily="34" charset="-122"/>
              </a:rPr>
              <a:t>ηi</a:t>
            </a:r>
            <a:r>
              <a:rPr lang="zh-CN" altLang="en-US" b="0" i="0" dirty="0">
                <a:solidFill>
                  <a:srgbClr val="000000"/>
                </a:solidFill>
                <a:effectLst/>
                <a:latin typeface="微软雅黑" panose="020B0503020204020204" pitchFamily="34" charset="-122"/>
                <a:ea typeface="微软雅黑" panose="020B0503020204020204" pitchFamily="34" charset="-122"/>
              </a:rPr>
              <a:t>提供一个规范</a:t>
            </a:r>
            <a:r>
              <a:rPr lang="en-US" altLang="zh-CN" b="0" i="0" dirty="0">
                <a:solidFill>
                  <a:srgbClr val="000000"/>
                </a:solidFill>
                <a:effectLst/>
                <a:latin typeface="微软雅黑" panose="020B0503020204020204" pitchFamily="34" charset="-122"/>
                <a:ea typeface="微软雅黑" panose="020B0503020204020204" pitchFamily="34" charset="-122"/>
              </a:rPr>
              <a:t>Γ</a:t>
            </a:r>
            <a:r>
              <a:rPr lang="zh-CN" altLang="en-US" b="0" i="0" dirty="0">
                <a:solidFill>
                  <a:srgbClr val="000000"/>
                </a:solidFill>
                <a:effectLst/>
                <a:latin typeface="微软雅黑" panose="020B0503020204020204" pitchFamily="34" charset="-122"/>
                <a:ea typeface="微软雅黑" panose="020B0503020204020204" pitchFamily="34" charset="-122"/>
              </a:rPr>
              <a:t>，并为内核状态提供一系列不变量</a:t>
            </a:r>
            <a:r>
              <a:rPr lang="en-US" altLang="zh-CN" b="0" i="0" dirty="0">
                <a:solidFill>
                  <a:srgbClr val="000000"/>
                </a:solidFill>
                <a:effectLst/>
                <a:latin typeface="微软雅黑" panose="020B0503020204020204" pitchFamily="34" charset="-122"/>
                <a:ea typeface="微软雅黑" panose="020B0503020204020204" pitchFamily="34" charset="-122"/>
              </a:rPr>
              <a:t>I</a:t>
            </a:r>
            <a:r>
              <a:rPr lang="zh-CN" altLang="en-US" b="0" i="0" dirty="0">
                <a:solidFill>
                  <a:srgbClr val="000000"/>
                </a:solidFill>
                <a:effectLst/>
                <a:latin typeface="微软雅黑" panose="020B0503020204020204" pitchFamily="34" charset="-122"/>
                <a:ea typeface="微软雅黑" panose="020B0503020204020204" pitchFamily="34" charset="-122"/>
              </a:rPr>
              <a:t>。然后证明了底层内核中的内部函数、</a:t>
            </a:r>
            <a:r>
              <a:rPr lang="en-US" altLang="zh-CN" b="0" i="0" dirty="0">
                <a:solidFill>
                  <a:srgbClr val="000000"/>
                </a:solidFill>
                <a:effectLst/>
                <a:latin typeface="微软雅黑" panose="020B0503020204020204" pitchFamily="34" charset="-122"/>
                <a:ea typeface="微软雅黑" panose="020B0503020204020204" pitchFamily="34" charset="-122"/>
              </a:rPr>
              <a:t>API</a:t>
            </a:r>
            <a:r>
              <a:rPr lang="zh-CN" altLang="en-US" b="0" i="0" dirty="0">
                <a:solidFill>
                  <a:srgbClr val="000000"/>
                </a:solidFill>
                <a:effectLst/>
                <a:latin typeface="微软雅黑" panose="020B0503020204020204" pitchFamily="34" charset="-122"/>
                <a:ea typeface="微软雅黑" panose="020B0503020204020204" pitchFamily="34" charset="-122"/>
              </a:rPr>
              <a:t>实现和中断处理程序分别满足它们的规范（</a:t>
            </a:r>
            <a:r>
              <a:rPr lang="en-US" altLang="zh-CN" b="0" i="0" dirty="0" err="1">
                <a:solidFill>
                  <a:srgbClr val="000000"/>
                </a:solidFill>
                <a:effectLst/>
                <a:latin typeface="微软雅黑" panose="020B0503020204020204" pitchFamily="34" charset="-122"/>
                <a:ea typeface="微软雅黑" panose="020B0503020204020204" pitchFamily="34" charset="-122"/>
              </a:rPr>
              <a:t>TopRule</a:t>
            </a:r>
            <a:r>
              <a:rPr lang="zh-CN" altLang="en-US" b="0" i="0" dirty="0">
                <a:solidFill>
                  <a:srgbClr val="000000"/>
                </a:solidFill>
                <a:effectLst/>
                <a:latin typeface="微软雅黑" panose="020B0503020204020204" pitchFamily="34" charset="-122"/>
                <a:ea typeface="微软雅黑" panose="020B0503020204020204" pitchFamily="34" charset="-122"/>
              </a:rPr>
              <a:t>规则第一行中的最后三个前提）。每个分量的证明都带有抽象调度器规范</a:t>
            </a:r>
            <a:r>
              <a:rPr lang="en-US" altLang="zh-CN" b="0" i="0" dirty="0">
                <a:solidFill>
                  <a:srgbClr val="000000"/>
                </a:solidFill>
                <a:effectLst/>
                <a:latin typeface="微软雅黑" panose="020B0503020204020204" pitchFamily="34" charset="-122"/>
                <a:ea typeface="微软雅黑" panose="020B0503020204020204" pitchFamily="34" charset="-122"/>
              </a:rPr>
              <a:t>χ</a:t>
            </a:r>
            <a:r>
              <a:rPr lang="zh-CN" altLang="en-US" b="0" i="0" dirty="0">
                <a:solidFill>
                  <a:srgbClr val="000000"/>
                </a:solidFill>
                <a:effectLst/>
                <a:latin typeface="微软雅黑" panose="020B0503020204020204" pitchFamily="34" charset="-122"/>
                <a:ea typeface="微软雅黑" panose="020B0503020204020204" pitchFamily="34" charset="-122"/>
              </a:rPr>
              <a:t>和不变量</a:t>
            </a:r>
            <a:r>
              <a:rPr lang="en-US" altLang="zh-CN" b="0" i="0" dirty="0">
                <a:solidFill>
                  <a:srgbClr val="000000"/>
                </a:solidFill>
                <a:effectLst/>
                <a:latin typeface="微软雅黑" panose="020B0503020204020204" pitchFamily="34" charset="-122"/>
                <a:ea typeface="微软雅黑" panose="020B0503020204020204" pitchFamily="34" charset="-122"/>
              </a:rPr>
              <a:t>I</a:t>
            </a:r>
            <a:r>
              <a:rPr lang="zh-CN" altLang="en-US" b="0" i="0" dirty="0">
                <a:solidFill>
                  <a:srgbClr val="000000"/>
                </a:solidFill>
                <a:effectLst/>
                <a:latin typeface="微软雅黑" panose="020B0503020204020204" pitchFamily="34" charset="-122"/>
                <a:ea typeface="微软雅黑" panose="020B0503020204020204" pitchFamily="34" charset="-122"/>
              </a:rPr>
              <a:t>。该规则还要求</a:t>
            </a:r>
            <a:r>
              <a:rPr lang="en-US" altLang="zh-CN" b="0" i="0" dirty="0">
                <a:solidFill>
                  <a:srgbClr val="000000"/>
                </a:solidFill>
                <a:effectLst/>
                <a:latin typeface="微软雅黑" panose="020B0503020204020204" pitchFamily="34" charset="-122"/>
                <a:ea typeface="微软雅黑" panose="020B0503020204020204" pitchFamily="34" charset="-122"/>
              </a:rPr>
              <a:t>ψ</a:t>
            </a:r>
            <a:r>
              <a:rPr lang="zh-CN" altLang="en-US" b="0" i="0" dirty="0">
                <a:solidFill>
                  <a:srgbClr val="000000"/>
                </a:solidFill>
                <a:effectLst/>
                <a:latin typeface="微软雅黑" panose="020B0503020204020204" pitchFamily="34" charset="-122"/>
                <a:ea typeface="微软雅黑" panose="020B0503020204020204" pitchFamily="34" charset="-122"/>
              </a:rPr>
              <a:t>确保初始状态满足不变量</a:t>
            </a:r>
            <a:r>
              <a:rPr lang="en-US" altLang="zh-CN" b="0" i="0" dirty="0">
                <a:solidFill>
                  <a:srgbClr val="000000"/>
                </a:solidFill>
                <a:effectLst/>
                <a:latin typeface="微软雅黑" panose="020B0503020204020204" pitchFamily="34" charset="-122"/>
                <a:ea typeface="微软雅黑" panose="020B0503020204020204" pitchFamily="34" charset="-122"/>
              </a:rPr>
              <a:t>I[0</a:t>
            </a:r>
            <a:r>
              <a:rPr lang="zh-CN" altLang="en-US" b="0" i="0" dirty="0">
                <a:solidFill>
                  <a:srgbClr val="000000"/>
                </a:solidFill>
                <a:effectLst/>
                <a:latin typeface="微软雅黑" panose="020B0503020204020204" pitchFamily="34" charset="-122"/>
                <a:ea typeface="微软雅黑" panose="020B0503020204020204" pitchFamily="34" charset="-122"/>
              </a:rPr>
              <a:t>， </a:t>
            </a:r>
            <a:r>
              <a:rPr lang="en-US" altLang="zh-CN" b="0" i="0" dirty="0">
                <a:solidFill>
                  <a:srgbClr val="000000"/>
                </a:solidFill>
                <a:effectLst/>
                <a:latin typeface="微软雅黑" panose="020B0503020204020204" pitchFamily="34" charset="-122"/>
                <a:ea typeface="微软雅黑" panose="020B0503020204020204" pitchFamily="34" charset="-122"/>
              </a:rPr>
              <a:t>N]</a:t>
            </a:r>
            <a:r>
              <a:rPr lang="zh-CN" altLang="en-US" b="0" i="0" dirty="0">
                <a:solidFill>
                  <a:srgbClr val="000000"/>
                </a:solidFill>
                <a:effectLst/>
                <a:latin typeface="微软雅黑" panose="020B0503020204020204" pitchFamily="34" charset="-122"/>
                <a:ea typeface="微软雅黑" panose="020B0503020204020204" pitchFamily="34" charset="-122"/>
              </a:rPr>
              <a:t>，中断相关状态被正确初始化，初始局部变量环境为空。</a:t>
            </a:r>
          </a:p>
          <a:p>
            <a:br>
              <a:rPr lang="zh-CN" altLang="en-US" dirty="0"/>
            </a:br>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101</a:t>
            </a:fld>
            <a:endParaRPr lang="zh-CN" altLang="en-US"/>
          </a:p>
        </p:txBody>
      </p:sp>
    </p:spTree>
    <p:extLst>
      <p:ext uri="{BB962C8B-B14F-4D97-AF65-F5344CB8AC3E}">
        <p14:creationId xmlns:p14="http://schemas.microsoft.com/office/powerpoint/2010/main" val="3668017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对于实现者来说，如果确实需要通过引用传递参数，则改为使用指向全局变量的指针，而不是局部变量。</a:t>
            </a:r>
          </a:p>
        </p:txBody>
      </p:sp>
      <p:sp>
        <p:nvSpPr>
          <p:cNvPr id="4" name="灯片编号占位符 3"/>
          <p:cNvSpPr>
            <a:spLocks noGrp="1"/>
          </p:cNvSpPr>
          <p:nvPr>
            <p:ph type="sldNum" sz="quarter" idx="5"/>
          </p:nvPr>
        </p:nvSpPr>
        <p:spPr/>
        <p:txBody>
          <a:bodyPr/>
          <a:lstStyle/>
          <a:p>
            <a:fld id="{13D28DC2-5057-445C-8872-C1533802A2F5}" type="slidenum">
              <a:rPr lang="zh-CN" altLang="en-US" smtClean="0"/>
              <a:t>10</a:t>
            </a:fld>
            <a:endParaRPr lang="zh-CN" altLang="en-US"/>
          </a:p>
        </p:txBody>
      </p:sp>
    </p:spTree>
    <p:extLst>
      <p:ext uri="{BB962C8B-B14F-4D97-AF65-F5344CB8AC3E}">
        <p14:creationId xmlns:p14="http://schemas.microsoft.com/office/powerpoint/2010/main" val="2568337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mj-lt"/>
              <a:buAutoNum type="arabicPeriod"/>
            </a:pPr>
            <a:r>
              <a:rPr lang="zh-CN" altLang="en-US" dirty="0"/>
              <a:t>具体状态机（</a:t>
            </a:r>
            <a:r>
              <a:rPr lang="en-US" altLang="zh-CN" dirty="0"/>
              <a:t>M2</a:t>
            </a:r>
            <a:r>
              <a:rPr lang="zh-CN" altLang="en-US" dirty="0"/>
              <a:t>）精化抽象状态机（</a:t>
            </a:r>
            <a:r>
              <a:rPr lang="en-US" altLang="zh-CN" dirty="0"/>
              <a:t>M1</a:t>
            </a:r>
            <a:r>
              <a:rPr lang="zh-CN" altLang="en-US" dirty="0"/>
              <a:t>）的证明步骤：</a:t>
            </a:r>
            <a:r>
              <a:rPr lang="zh-CN" altLang="en-US" b="1" dirty="0"/>
              <a:t>对应关系</a:t>
            </a:r>
            <a:r>
              <a:rPr lang="zh-CN" altLang="en-US" dirty="0"/>
              <a:t>：</a:t>
            </a:r>
          </a:p>
          <a:p>
            <a:pPr marL="742950" lvl="1" indent="-285750">
              <a:buFont typeface="+mj-lt"/>
              <a:buAutoNum type="arabicPeriod"/>
            </a:pPr>
            <a:r>
              <a:rPr lang="zh-CN" altLang="en-US" dirty="0"/>
              <a:t>在具体状态机 </a:t>
            </a:r>
            <a:r>
              <a:rPr lang="en-US" altLang="zh-CN" dirty="0"/>
              <a:t>M2 </a:t>
            </a:r>
            <a:r>
              <a:rPr lang="zh-CN" altLang="en-US" dirty="0"/>
              <a:t>中，每次状态转移从一个初始状态 </a:t>
            </a:r>
            <a:r>
              <a:rPr lang="en-US" altLang="zh-CN" dirty="0"/>
              <a:t>s </a:t>
            </a:r>
            <a:r>
              <a:rPr lang="zh-CN" altLang="en-US" dirty="0"/>
              <a:t>到一个状态集合 </a:t>
            </a:r>
            <a:r>
              <a:rPr lang="en-US" altLang="zh-CN" dirty="0"/>
              <a:t>s′</a:t>
            </a:r>
            <a:r>
              <a:rPr lang="zh-CN" altLang="en-US" dirty="0"/>
              <a:t>。</a:t>
            </a:r>
          </a:p>
          <a:p>
            <a:pPr marL="742950" lvl="1" indent="-285750">
              <a:buFont typeface="+mj-lt"/>
              <a:buAutoNum type="arabicPeriod"/>
            </a:pPr>
            <a:r>
              <a:rPr lang="zh-CN" altLang="en-US" dirty="0"/>
              <a:t>在抽象状态机 </a:t>
            </a:r>
            <a:r>
              <a:rPr lang="en-US" altLang="zh-CN" dirty="0"/>
              <a:t>M1 </a:t>
            </a:r>
            <a:r>
              <a:rPr lang="zh-CN" altLang="en-US" dirty="0"/>
              <a:t>中，必须存在一个对应的状态转移，从抽象状态 </a:t>
            </a:r>
            <a:r>
              <a:rPr lang="en-US" altLang="zh-CN" dirty="0"/>
              <a:t>σ</a:t>
            </a:r>
            <a:r>
              <a:rPr lang="zh-CN" altLang="en-US" dirty="0"/>
              <a:t>到状态集合 </a:t>
            </a:r>
            <a:r>
              <a:rPr lang="en-US" altLang="zh-CN" dirty="0"/>
              <a:t>σ′</a:t>
            </a:r>
            <a:r>
              <a:rPr lang="zh-CN" altLang="en-US" dirty="0"/>
              <a:t>。</a:t>
            </a:r>
          </a:p>
          <a:p>
            <a:pPr>
              <a:buFont typeface="+mj-lt"/>
              <a:buAutoNum type="arabicPeriod"/>
            </a:pPr>
            <a:r>
              <a:rPr lang="zh-CN" altLang="en-US" b="1" dirty="0"/>
              <a:t>关系（</a:t>
            </a:r>
            <a:r>
              <a:rPr lang="en-US" altLang="zh-CN" b="1" dirty="0"/>
              <a:t>Relation R</a:t>
            </a:r>
            <a:r>
              <a:rPr lang="zh-CN" altLang="en-US" b="1" dirty="0"/>
              <a:t>）</a:t>
            </a:r>
            <a:r>
              <a:rPr lang="zh-CN" altLang="en-US" dirty="0"/>
              <a:t>：</a:t>
            </a:r>
          </a:p>
          <a:p>
            <a:pPr marL="742950" lvl="1" indent="-285750">
              <a:buFont typeface="+mj-lt"/>
              <a:buAutoNum type="arabicPeriod"/>
            </a:pPr>
            <a:r>
              <a:rPr lang="zh-CN" altLang="en-US" dirty="0"/>
              <a:t>定义一个关系 </a:t>
            </a:r>
            <a:r>
              <a:rPr lang="en-US" altLang="zh-CN" dirty="0"/>
              <a:t>R </a:t>
            </a:r>
            <a:r>
              <a:rPr lang="zh-CN" altLang="en-US" dirty="0"/>
              <a:t>将具体状态 </a:t>
            </a:r>
            <a:r>
              <a:rPr lang="en-US" altLang="zh-CN" dirty="0"/>
              <a:t>s</a:t>
            </a:r>
            <a:r>
              <a:rPr lang="zh-CN" altLang="en-US" dirty="0"/>
              <a:t>和抽象状态 </a:t>
            </a:r>
            <a:r>
              <a:rPr lang="en-US" altLang="zh-CN" dirty="0"/>
              <a:t>σ</a:t>
            </a:r>
            <a:r>
              <a:rPr lang="zh-CN" altLang="en-US" dirty="0"/>
              <a:t>关联起来。</a:t>
            </a:r>
          </a:p>
          <a:p>
            <a:pPr marL="742950" lvl="1" indent="-285750">
              <a:buFont typeface="+mj-lt"/>
              <a:buAutoNum type="arabicPeriod"/>
            </a:pPr>
            <a:r>
              <a:rPr lang="zh-CN" altLang="en-US" dirty="0"/>
              <a:t>要证明：具体状态集合 </a:t>
            </a:r>
            <a:r>
              <a:rPr lang="en-US" altLang="zh-CN" dirty="0"/>
              <a:t>s′</a:t>
            </a:r>
            <a:r>
              <a:rPr lang="zh-CN" altLang="en-US" dirty="0"/>
              <a:t>中的每个状态都可以找到一个抽象状态，使它们继续满足关系 </a:t>
            </a:r>
            <a:r>
              <a:rPr lang="en-US" altLang="zh-CN" dirty="0"/>
              <a:t>R</a:t>
            </a:r>
            <a:r>
              <a:rPr lang="zh-CN" altLang="en-US" dirty="0"/>
              <a:t>。</a:t>
            </a:r>
          </a:p>
          <a:p>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12</a:t>
            </a:fld>
            <a:endParaRPr lang="zh-CN" altLang="en-US"/>
          </a:p>
        </p:txBody>
      </p:sp>
    </p:spTree>
    <p:extLst>
      <p:ext uri="{BB962C8B-B14F-4D97-AF65-F5344CB8AC3E}">
        <p14:creationId xmlns:p14="http://schemas.microsoft.com/office/powerpoint/2010/main" val="418413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**Isabelle/HOL </a:t>
            </a:r>
            <a:r>
              <a:rPr lang="zh-CN" altLang="en-US" dirty="0"/>
              <a:t>的 </a:t>
            </a:r>
            <a:r>
              <a:rPr lang="en-US" altLang="zh-CN" dirty="0"/>
              <a:t>C Parser</a:t>
            </a:r>
          </a:p>
          <a:p>
            <a:r>
              <a:rPr lang="zh-CN" altLang="en-US" dirty="0"/>
              <a:t>在 </a:t>
            </a:r>
            <a:r>
              <a:rPr lang="en-US" altLang="zh-CN" dirty="0"/>
              <a:t>seL4 </a:t>
            </a:r>
            <a:r>
              <a:rPr lang="zh-CN" altLang="en-US" dirty="0"/>
              <a:t>的形式化验证中：</a:t>
            </a:r>
          </a:p>
          <a:p>
            <a:pPr>
              <a:buFont typeface="Arial" panose="020B0604020202020204" pitchFamily="34" charset="0"/>
              <a:buChar char="•"/>
            </a:pPr>
            <a:r>
              <a:rPr lang="zh-CN" altLang="en-US" b="1" dirty="0"/>
              <a:t>工具链</a:t>
            </a:r>
            <a:r>
              <a:rPr lang="zh-CN" altLang="en-US" dirty="0"/>
              <a:t>：使用 </a:t>
            </a:r>
            <a:r>
              <a:rPr lang="en-US" altLang="zh-CN" dirty="0"/>
              <a:t>C Parser </a:t>
            </a:r>
            <a:r>
              <a:rPr lang="zh-CN" altLang="en-US" dirty="0"/>
              <a:t>将 </a:t>
            </a:r>
            <a:r>
              <a:rPr lang="en-US" altLang="zh-CN" dirty="0"/>
              <a:t>C </a:t>
            </a:r>
            <a:r>
              <a:rPr lang="zh-CN" altLang="en-US" dirty="0"/>
              <a:t>代码解析并转化为 </a:t>
            </a:r>
            <a:r>
              <a:rPr lang="en-US" altLang="zh-CN" dirty="0"/>
              <a:t>Isabelle/HOL </a:t>
            </a:r>
            <a:r>
              <a:rPr lang="zh-CN" altLang="en-US" dirty="0"/>
              <a:t>的形式化模型。</a:t>
            </a:r>
          </a:p>
          <a:p>
            <a:pPr>
              <a:buFont typeface="Arial" panose="020B0604020202020204" pitchFamily="34" charset="0"/>
              <a:buChar char="•"/>
            </a:pPr>
            <a:r>
              <a:rPr lang="zh-CN" altLang="en-US" b="1" dirty="0"/>
              <a:t>过程</a:t>
            </a:r>
            <a:r>
              <a:rPr lang="zh-CN" altLang="en-US" dirty="0"/>
              <a:t>：解析 → 转化为语义模型 → 映射为 </a:t>
            </a:r>
            <a:r>
              <a:rPr lang="en-US" altLang="zh-CN" dirty="0"/>
              <a:t>HOL </a:t>
            </a:r>
            <a:r>
              <a:rPr lang="zh-CN" altLang="en-US" dirty="0"/>
              <a:t>函数。</a:t>
            </a:r>
          </a:p>
          <a:p>
            <a:pPr>
              <a:buFont typeface="Arial" panose="020B0604020202020204" pitchFamily="34" charset="0"/>
              <a:buChar char="•"/>
            </a:pPr>
            <a:r>
              <a:rPr lang="zh-CN" altLang="en-US" b="1" dirty="0"/>
              <a:t>优势</a:t>
            </a:r>
            <a:r>
              <a:rPr lang="zh-CN" altLang="en-US" dirty="0"/>
              <a:t>：</a:t>
            </a:r>
          </a:p>
          <a:p>
            <a:pPr marL="742950" lvl="1" indent="-285750">
              <a:buFont typeface="Arial" panose="020B0604020202020204" pitchFamily="34" charset="0"/>
              <a:buChar char="•"/>
            </a:pPr>
            <a:r>
              <a:rPr lang="zh-CN" altLang="en-US" dirty="0"/>
              <a:t>自动化处理大部分代码。</a:t>
            </a:r>
          </a:p>
          <a:p>
            <a:pPr marL="742950" lvl="1" indent="-285750">
              <a:buFont typeface="Arial" panose="020B0604020202020204" pitchFamily="34" charset="0"/>
              <a:buChar char="•"/>
            </a:pPr>
            <a:r>
              <a:rPr lang="zh-CN" altLang="en-US" dirty="0"/>
              <a:t>支持与高层规范的验证集成。</a:t>
            </a:r>
          </a:p>
          <a:p>
            <a:pPr>
              <a:buFont typeface="Arial" panose="020B0604020202020204" pitchFamily="34" charset="0"/>
              <a:buChar char="•"/>
            </a:pPr>
            <a:r>
              <a:rPr lang="zh-CN" altLang="en-US" b="1" dirty="0"/>
              <a:t>挑战</a:t>
            </a:r>
            <a:r>
              <a:rPr lang="zh-CN" altLang="en-US" dirty="0"/>
              <a:t>：需要处理 </a:t>
            </a:r>
            <a:r>
              <a:rPr lang="en-US" altLang="zh-CN" dirty="0"/>
              <a:t>C </a:t>
            </a:r>
            <a:r>
              <a:rPr lang="zh-CN" altLang="en-US" dirty="0"/>
              <a:t>语言的复杂特性，并手动补充汇编部分的模型。</a:t>
            </a:r>
          </a:p>
          <a:p>
            <a:r>
              <a:rPr lang="zh-CN" altLang="en-US" dirty="0"/>
              <a:t>通过这种方法，可以在定理证明器中直接验证 </a:t>
            </a:r>
            <a:r>
              <a:rPr lang="en-US" altLang="zh-CN" dirty="0"/>
              <a:t>C </a:t>
            </a:r>
            <a:r>
              <a:rPr lang="zh-CN" altLang="en-US" dirty="0"/>
              <a:t>实现的功能正确性，确保其与抽象规范的一致性。</a:t>
            </a:r>
          </a:p>
          <a:p>
            <a:endParaRPr lang="en-US" altLang="zh-CN" dirty="0"/>
          </a:p>
          <a:p>
            <a:endParaRPr lang="en-US" altLang="zh-CN" dirty="0"/>
          </a:p>
          <a:p>
            <a:r>
              <a:rPr lang="en-US" altLang="zh-CN" dirty="0"/>
              <a:t>**</a:t>
            </a:r>
            <a:r>
              <a:rPr lang="zh-CN" altLang="en-US" dirty="0"/>
              <a:t>前提包括验证所依赖的硬件和汇编级别的正确性，以及 </a:t>
            </a:r>
            <a:r>
              <a:rPr lang="en-US" altLang="zh-CN" dirty="0"/>
              <a:t>GCC </a:t>
            </a:r>
            <a:r>
              <a:rPr lang="zh-CN" altLang="en-US" dirty="0"/>
              <a:t>编译器正确实现了 </a:t>
            </a:r>
            <a:r>
              <a:rPr lang="en-US" altLang="zh-CN" dirty="0"/>
              <a:t>C </a:t>
            </a:r>
            <a:r>
              <a:rPr lang="zh-CN" altLang="en-US" dirty="0"/>
              <a:t>子集。</a:t>
            </a:r>
            <a:endParaRPr lang="en-US" altLang="zh-CN" dirty="0"/>
          </a:p>
          <a:p>
            <a:pPr>
              <a:buFont typeface="Arial" panose="020B0604020202020204" pitchFamily="34" charset="0"/>
              <a:buChar char="•"/>
            </a:pPr>
            <a:r>
              <a:rPr lang="zh-CN" altLang="en-US" dirty="0"/>
              <a:t>验证确保了内核能够防御以下攻击和问题：</a:t>
            </a:r>
            <a:r>
              <a:rPr lang="zh-CN" altLang="en-US" b="1" dirty="0"/>
              <a:t>错误编码（</a:t>
            </a:r>
            <a:r>
              <a:rPr lang="en-US" altLang="zh-CN" b="1" dirty="0"/>
              <a:t>buggy encodings</a:t>
            </a:r>
            <a:r>
              <a:rPr lang="zh-CN" altLang="en-US" b="1" dirty="0"/>
              <a:t>）</a:t>
            </a:r>
            <a:r>
              <a:rPr lang="zh-CN" altLang="en-US" dirty="0"/>
              <a:t>：用户级别的错误数据不会破坏内核行为。</a:t>
            </a:r>
          </a:p>
          <a:p>
            <a:pPr>
              <a:buFont typeface="Arial" panose="020B0604020202020204" pitchFamily="34" charset="0"/>
              <a:buChar char="•"/>
            </a:pPr>
            <a:r>
              <a:rPr lang="zh-CN" altLang="en-US" b="1" dirty="0"/>
              <a:t>伪造调用（</a:t>
            </a:r>
            <a:r>
              <a:rPr lang="en-US" altLang="zh-CN" b="1" dirty="0"/>
              <a:t>spurious calls</a:t>
            </a:r>
            <a:r>
              <a:rPr lang="zh-CN" altLang="en-US" b="1" dirty="0"/>
              <a:t>）</a:t>
            </a:r>
            <a:r>
              <a:rPr lang="zh-CN" altLang="en-US" dirty="0"/>
              <a:t>：非法的系统调用请求不会影响内核。</a:t>
            </a:r>
          </a:p>
          <a:p>
            <a:pPr>
              <a:buFont typeface="Arial" panose="020B0604020202020204" pitchFamily="34" charset="0"/>
              <a:buChar char="•"/>
            </a:pPr>
            <a:r>
              <a:rPr lang="zh-CN" altLang="en-US" b="1" dirty="0"/>
              <a:t>恶意参数（</a:t>
            </a:r>
            <a:r>
              <a:rPr lang="en-US" altLang="zh-CN" b="1" dirty="0"/>
              <a:t>maliciously constructed arguments</a:t>
            </a:r>
            <a:r>
              <a:rPr lang="zh-CN" altLang="en-US" b="1" dirty="0"/>
              <a:t>）</a:t>
            </a:r>
            <a:r>
              <a:rPr lang="zh-CN" altLang="en-US" dirty="0"/>
              <a:t>：内核能够正确处理恶意构造的系统调用参数。</a:t>
            </a:r>
          </a:p>
          <a:p>
            <a:pPr>
              <a:buFont typeface="Arial" panose="020B0604020202020204" pitchFamily="34" charset="0"/>
              <a:buChar char="•"/>
            </a:pPr>
            <a:r>
              <a:rPr lang="zh-CN" altLang="en-US" b="1" dirty="0"/>
              <a:t>缓冲区溢出（</a:t>
            </a:r>
            <a:r>
              <a:rPr lang="en-US" altLang="zh-CN" b="1" dirty="0"/>
              <a:t>buffer overflow attacks</a:t>
            </a:r>
            <a:r>
              <a:rPr lang="zh-CN" altLang="en-US" b="1" dirty="0"/>
              <a:t>）</a:t>
            </a:r>
            <a:r>
              <a:rPr lang="zh-CN" altLang="en-US" dirty="0"/>
              <a:t>：验证确保不存在导致缓冲区溢出的漏洞。</a:t>
            </a:r>
          </a:p>
          <a:p>
            <a:endParaRPr lang="en-US" altLang="zh-CN" dirty="0"/>
          </a:p>
          <a:p>
            <a:endParaRPr lang="en-US" altLang="zh-CN" dirty="0"/>
          </a:p>
          <a:p>
            <a:endParaRPr lang="en-US" altLang="zh-CN" dirty="0"/>
          </a:p>
          <a:p>
            <a:pPr lvl="0"/>
            <a:r>
              <a:rPr lang="en-US" altLang="zh-CN" dirty="0"/>
              <a:t>Kernel Transitions</a:t>
            </a:r>
            <a:r>
              <a:rPr lang="zh-CN" altLang="en-US" dirty="0"/>
              <a:t>表示操作系统内核的每个规范层在不同状态之间的行为变化。</a:t>
            </a:r>
            <a:endParaRPr lang="en-US" altLang="zh-CN" dirty="0"/>
          </a:p>
          <a:p>
            <a:pPr lvl="0"/>
            <a:r>
              <a:rPr lang="en-US" altLang="zh-CN" dirty="0"/>
              <a:t>User Transitions</a:t>
            </a:r>
            <a:r>
              <a:rPr lang="zh-CN" altLang="en-US" dirty="0"/>
              <a:t>为状态空间中任意用户可访问的非确定性变化。</a:t>
            </a:r>
            <a:endParaRPr lang="en-US" altLang="zh-CN" dirty="0"/>
          </a:p>
          <a:p>
            <a:pPr lvl="0"/>
            <a:r>
              <a:rPr lang="en-US" altLang="zh-CN" dirty="0"/>
              <a:t>User Events</a:t>
            </a:r>
            <a:r>
              <a:rPr lang="zh-CN" altLang="en-US" dirty="0"/>
              <a:t>建模了用户程序引发的内核入口事件，包括系统调用，硬件异常，中断。</a:t>
            </a:r>
            <a:endParaRPr lang="en-US" altLang="zh-CN" dirty="0"/>
          </a:p>
          <a:p>
            <a:pPr lvl="0"/>
            <a:r>
              <a:rPr lang="en-US" altLang="zh-CN" dirty="0"/>
              <a:t>Idle transitions</a:t>
            </a:r>
            <a:r>
              <a:rPr lang="zh-CN" altLang="en-US" dirty="0"/>
              <a:t>模拟了空闲线程的行为。</a:t>
            </a:r>
            <a:endParaRPr lang="en-US" altLang="zh-CN" dirty="0"/>
          </a:p>
          <a:p>
            <a:pPr lvl="0"/>
            <a:r>
              <a:rPr lang="en-US" altLang="zh-CN" dirty="0"/>
              <a:t>idle events</a:t>
            </a:r>
            <a:r>
              <a:rPr lang="zh-CN" altLang="en-US" dirty="0"/>
              <a:t>是在空闲时间发生的中断。</a:t>
            </a:r>
            <a:endParaRPr lang="en-US" altLang="zh-CN" dirty="0"/>
          </a:p>
          <a:p>
            <a:pPr lvl="0"/>
            <a:endParaRPr lang="en-US" altLang="zh-CN" dirty="0"/>
          </a:p>
          <a:p>
            <a:r>
              <a:rPr lang="zh-CN" altLang="en-US" dirty="0"/>
              <a:t>在精化证明过程中，</a:t>
            </a:r>
            <a:r>
              <a:rPr lang="zh-CN" altLang="en-US" b="1" dirty="0"/>
              <a:t>不变量证明占主要工作量</a:t>
            </a:r>
            <a:r>
              <a:rPr lang="zh-CN" altLang="en-US" dirty="0"/>
              <a:t> 是因为：</a:t>
            </a:r>
          </a:p>
          <a:p>
            <a:pPr>
              <a:buFont typeface="+mj-lt"/>
              <a:buAutoNum type="arabicPeriod"/>
            </a:pPr>
            <a:r>
              <a:rPr lang="zh-CN" altLang="en-US" b="1" dirty="0"/>
              <a:t>不变量是系统行为的核心</a:t>
            </a:r>
            <a:r>
              <a:rPr lang="zh-CN" altLang="en-US" dirty="0"/>
              <a:t>：</a:t>
            </a:r>
          </a:p>
          <a:p>
            <a:pPr marL="742950" lvl="1" indent="-285750">
              <a:buFont typeface="+mj-lt"/>
              <a:buAutoNum type="arabicPeriod"/>
            </a:pPr>
            <a:r>
              <a:rPr lang="zh-CN" altLang="en-US" dirty="0"/>
              <a:t>它描述了系统的关键属性和状态约束。</a:t>
            </a:r>
          </a:p>
          <a:p>
            <a:pPr>
              <a:buFont typeface="+mj-lt"/>
              <a:buAutoNum type="arabicPeriod"/>
            </a:pPr>
            <a:r>
              <a:rPr lang="zh-CN" altLang="en-US" b="1" dirty="0"/>
              <a:t>系统复杂性导致大量不变量</a:t>
            </a:r>
            <a:r>
              <a:rPr lang="zh-CN" altLang="en-US" dirty="0"/>
              <a:t>：</a:t>
            </a:r>
          </a:p>
          <a:p>
            <a:pPr marL="742950" lvl="1" indent="-285750">
              <a:buFont typeface="+mj-lt"/>
              <a:buAutoNum type="arabicPeriod"/>
            </a:pPr>
            <a:r>
              <a:rPr lang="zh-CN" altLang="en-US" dirty="0"/>
              <a:t>数据结构复杂，状态转移多样，导致需要验证的不变量数量庞大。</a:t>
            </a:r>
          </a:p>
          <a:p>
            <a:pPr>
              <a:buFont typeface="+mj-lt"/>
              <a:buAutoNum type="arabicPeriod"/>
            </a:pPr>
            <a:r>
              <a:rPr lang="zh-CN" altLang="en-US" b="1" dirty="0"/>
              <a:t>验证粒度细致</a:t>
            </a:r>
            <a:r>
              <a:rPr lang="zh-CN" altLang="en-US" dirty="0"/>
              <a:t>：</a:t>
            </a:r>
          </a:p>
          <a:p>
            <a:pPr marL="742950" lvl="1" indent="-285750">
              <a:buFont typeface="+mj-lt"/>
              <a:buAutoNum type="arabicPeriod"/>
            </a:pPr>
            <a:r>
              <a:rPr lang="zh-CN" altLang="en-US" dirty="0"/>
              <a:t>每个状态转移、操作路径都需要验证不变量的保持性。</a:t>
            </a:r>
          </a:p>
          <a:p>
            <a:pPr>
              <a:buFont typeface="+mj-lt"/>
              <a:buAutoNum type="arabicPeriod"/>
            </a:pPr>
            <a:r>
              <a:rPr lang="zh-CN" altLang="en-US" b="1" dirty="0"/>
              <a:t>动态行为的额外复杂性</a:t>
            </a:r>
            <a:r>
              <a:rPr lang="zh-CN" altLang="en-US" dirty="0"/>
              <a:t>：</a:t>
            </a:r>
          </a:p>
          <a:p>
            <a:pPr marL="742950" lvl="1" indent="-285750">
              <a:buFont typeface="+mj-lt"/>
              <a:buAutoNum type="arabicPeriod"/>
            </a:pPr>
            <a:r>
              <a:rPr lang="zh-CN" altLang="en-US" dirty="0"/>
              <a:t>不变量可能被暂时破坏，但必须最终重新建立，这需要额外的验证。</a:t>
            </a:r>
          </a:p>
          <a:p>
            <a:r>
              <a:rPr lang="zh-CN" altLang="en-US" dirty="0"/>
              <a:t>通过证明不变量，验证者可以确保系统的全局一致性和精化关系，从而为系统的功能正确性提供强有力的数学保证。</a:t>
            </a:r>
          </a:p>
          <a:p>
            <a:r>
              <a:rPr lang="zh-CN" altLang="en-US" dirty="0"/>
              <a:t>不变量是 </a:t>
            </a:r>
            <a:r>
              <a:rPr lang="en-US" altLang="zh-CN" dirty="0"/>
              <a:t>seL4 </a:t>
            </a:r>
            <a:r>
              <a:rPr lang="zh-CN" altLang="en-US" dirty="0"/>
              <a:t>内核形式化验证的核心，它们被分为以下四类，每一类都有特定的作用和验证难点：</a:t>
            </a:r>
          </a:p>
          <a:p>
            <a:pPr>
              <a:buFont typeface="+mj-lt"/>
              <a:buAutoNum type="arabicPeriod"/>
            </a:pPr>
            <a:r>
              <a:rPr lang="zh-CN" altLang="en-US" b="1" dirty="0"/>
              <a:t>低级内存不变量</a:t>
            </a:r>
            <a:r>
              <a:rPr lang="zh-CN" altLang="en-US" dirty="0"/>
              <a:t>：</a:t>
            </a:r>
          </a:p>
          <a:p>
            <a:pPr marL="742950" lvl="1" indent="-285750">
              <a:buFont typeface="+mj-lt"/>
              <a:buAutoNum type="arabicPeriod"/>
            </a:pPr>
            <a:r>
              <a:rPr lang="zh-CN" altLang="en-US" dirty="0"/>
              <a:t>保证基本的内存安全（如对象对齐、非重叠）。</a:t>
            </a:r>
          </a:p>
          <a:p>
            <a:pPr>
              <a:buFont typeface="+mj-lt"/>
              <a:buAutoNum type="arabicPeriod"/>
            </a:pPr>
            <a:r>
              <a:rPr lang="zh-CN" altLang="en-US" b="1" dirty="0"/>
              <a:t>类型不变量</a:t>
            </a:r>
            <a:r>
              <a:rPr lang="zh-CN" altLang="en-US" dirty="0"/>
              <a:t>：</a:t>
            </a:r>
          </a:p>
          <a:p>
            <a:pPr marL="742950" lvl="1" indent="-285750">
              <a:buFont typeface="+mj-lt"/>
              <a:buAutoNum type="arabicPeriod"/>
            </a:pPr>
            <a:r>
              <a:rPr lang="zh-CN" altLang="en-US" dirty="0"/>
              <a:t>确保指针和对象类型一致，防止非法访问。</a:t>
            </a:r>
          </a:p>
          <a:p>
            <a:pPr>
              <a:buFont typeface="+mj-lt"/>
              <a:buAutoNum type="arabicPeriod"/>
            </a:pPr>
            <a:r>
              <a:rPr lang="zh-CN" altLang="en-US" b="1" dirty="0"/>
              <a:t>数据结构不变量</a:t>
            </a:r>
            <a:r>
              <a:rPr lang="zh-CN" altLang="en-US" dirty="0"/>
              <a:t>：</a:t>
            </a:r>
          </a:p>
          <a:p>
            <a:pPr marL="742950" lvl="1" indent="-285750">
              <a:buFont typeface="+mj-lt"/>
              <a:buAutoNum type="arabicPeriod"/>
            </a:pPr>
            <a:r>
              <a:rPr lang="zh-CN" altLang="en-US" dirty="0"/>
              <a:t>确保常见数据结构（如链表、树）的正确性，即使在动态修改时。</a:t>
            </a:r>
          </a:p>
          <a:p>
            <a:pPr>
              <a:buFont typeface="+mj-lt"/>
              <a:buAutoNum type="arabicPeriod"/>
            </a:pPr>
            <a:r>
              <a:rPr lang="zh-CN" altLang="en-US" b="1" dirty="0"/>
              <a:t>算法不变量</a:t>
            </a:r>
            <a:r>
              <a:rPr lang="zh-CN" altLang="en-US" dirty="0"/>
              <a:t>：</a:t>
            </a:r>
          </a:p>
          <a:p>
            <a:pPr marL="742950" lvl="1" indent="-285750">
              <a:buFont typeface="+mj-lt"/>
              <a:buAutoNum type="arabicPeriod"/>
            </a:pPr>
            <a:r>
              <a:rPr lang="zh-CN" altLang="en-US" dirty="0"/>
              <a:t>描述 </a:t>
            </a:r>
            <a:r>
              <a:rPr lang="en-US" altLang="zh-CN" dirty="0"/>
              <a:t>seL4 </a:t>
            </a:r>
            <a:r>
              <a:rPr lang="zh-CN" altLang="en-US" dirty="0"/>
              <a:t>特有的优化条件和非局部属性，是验证的重点和难点。</a:t>
            </a:r>
          </a:p>
          <a:p>
            <a:pPr lvl="0"/>
            <a:endParaRPr lang="en-US" altLang="zh-CN" dirty="0"/>
          </a:p>
          <a:p>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13</a:t>
            </a:fld>
            <a:endParaRPr lang="zh-CN" altLang="en-US"/>
          </a:p>
        </p:txBody>
      </p:sp>
    </p:spTree>
    <p:extLst>
      <p:ext uri="{BB962C8B-B14F-4D97-AF65-F5344CB8AC3E}">
        <p14:creationId xmlns:p14="http://schemas.microsoft.com/office/powerpoint/2010/main" val="4105017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5.2 </a:t>
            </a:r>
            <a:r>
              <a:rPr lang="zh-CN" altLang="en-US" b="1" dirty="0"/>
              <a:t>验证工作量</a:t>
            </a:r>
          </a:p>
          <a:p>
            <a:r>
              <a:rPr lang="zh-CN" altLang="en-US" b="1" dirty="0"/>
              <a:t>项目分阶段</a:t>
            </a:r>
          </a:p>
          <a:p>
            <a:r>
              <a:rPr lang="zh-CN" altLang="en-US" dirty="0"/>
              <a:t>项目分为三个阶段：</a:t>
            </a:r>
          </a:p>
          <a:p>
            <a:pPr>
              <a:buFont typeface="+mj-lt"/>
              <a:buAutoNum type="arabicPeriod"/>
            </a:pPr>
            <a:r>
              <a:rPr lang="zh-CN" altLang="en-US" b="1" dirty="0"/>
              <a:t>第一阶段</a:t>
            </a:r>
            <a:r>
              <a:rPr lang="zh-CN" altLang="en-US" dirty="0"/>
              <a:t>：</a:t>
            </a:r>
          </a:p>
          <a:p>
            <a:pPr marL="742950" lvl="1" indent="-285750">
              <a:buFont typeface="+mj-lt"/>
              <a:buAutoNum type="arabicPeriod"/>
            </a:pPr>
            <a:r>
              <a:rPr lang="zh-CN" altLang="en-US" dirty="0"/>
              <a:t>设计并用 </a:t>
            </a:r>
            <a:r>
              <a:rPr lang="en-US" altLang="zh-CN" dirty="0"/>
              <a:t>Haskell </a:t>
            </a:r>
            <a:r>
              <a:rPr lang="zh-CN" altLang="en-US" dirty="0"/>
              <a:t>实现了一个功能有限的初始内核：</a:t>
            </a:r>
          </a:p>
          <a:p>
            <a:pPr marL="1143000" lvl="2" indent="-228600">
              <a:buFont typeface="+mj-lt"/>
              <a:buAutoNum type="arabicPeriod"/>
            </a:pPr>
            <a:r>
              <a:rPr lang="zh-CN" altLang="en-US" dirty="0"/>
              <a:t>无中断。</a:t>
            </a:r>
          </a:p>
          <a:p>
            <a:pPr marL="1143000" lvl="2" indent="-228600">
              <a:buFont typeface="+mj-lt"/>
              <a:buAutoNum type="arabicPeriod"/>
            </a:pPr>
            <a:r>
              <a:rPr lang="zh-CN" altLang="en-US" dirty="0"/>
              <a:t>单地址空间。</a:t>
            </a:r>
          </a:p>
          <a:p>
            <a:pPr marL="1143000" lvl="2" indent="-228600">
              <a:buFont typeface="+mj-lt"/>
              <a:buAutoNum type="arabicPeriod"/>
            </a:pPr>
            <a:r>
              <a:rPr lang="zh-CN" altLang="en-US" dirty="0"/>
              <a:t>通用线性页表。</a:t>
            </a:r>
          </a:p>
          <a:p>
            <a:pPr marL="742950" lvl="1" indent="-285750">
              <a:buFont typeface="+mj-lt"/>
              <a:buAutoNum type="arabicPeriod"/>
            </a:pPr>
            <a:r>
              <a:rPr lang="zh-CN" altLang="en-US" dirty="0"/>
              <a:t>同时，验证团队专注于验证框架和通用证明库的开发。</a:t>
            </a:r>
          </a:p>
          <a:p>
            <a:pPr>
              <a:buFont typeface="+mj-lt"/>
              <a:buAutoNum type="arabicPeriod"/>
            </a:pPr>
            <a:r>
              <a:rPr lang="zh-CN" altLang="en-US" b="1" dirty="0"/>
              <a:t>第二阶段</a:t>
            </a:r>
            <a:r>
              <a:rPr lang="zh-CN" altLang="en-US" dirty="0"/>
              <a:t>：</a:t>
            </a:r>
          </a:p>
          <a:p>
            <a:pPr marL="742950" lvl="1" indent="-285750">
              <a:buFont typeface="+mj-lt"/>
              <a:buAutoNum type="arabicPeriod"/>
            </a:pPr>
            <a:r>
              <a:rPr lang="zh-CN" altLang="en-US" dirty="0"/>
              <a:t>验证团队开发了抽象规范（</a:t>
            </a:r>
            <a:r>
              <a:rPr lang="en-US" altLang="zh-CN" dirty="0"/>
              <a:t>abstract spec</a:t>
            </a:r>
            <a:r>
              <a:rPr lang="zh-CN" altLang="en-US" dirty="0"/>
              <a:t>），并完成了第一次精化验证。</a:t>
            </a:r>
          </a:p>
          <a:p>
            <a:pPr marL="742950" lvl="1" indent="-285750">
              <a:buFont typeface="+mj-lt"/>
              <a:buAutoNum type="arabicPeriod"/>
            </a:pPr>
            <a:r>
              <a:rPr lang="zh-CN" altLang="en-US" dirty="0"/>
              <a:t>开发团队完成了内核设计、</a:t>
            </a:r>
            <a:r>
              <a:rPr lang="en-US" altLang="zh-CN" dirty="0"/>
              <a:t>Haskell </a:t>
            </a:r>
            <a:r>
              <a:rPr lang="zh-CN" altLang="en-US" dirty="0"/>
              <a:t>原型和 </a:t>
            </a:r>
            <a:r>
              <a:rPr lang="en-US" altLang="zh-CN" dirty="0"/>
              <a:t>C </a:t>
            </a:r>
            <a:r>
              <a:rPr lang="zh-CN" altLang="en-US" dirty="0"/>
              <a:t>实现。</a:t>
            </a:r>
          </a:p>
          <a:p>
            <a:pPr>
              <a:buFont typeface="+mj-lt"/>
              <a:buAutoNum type="arabicPeriod"/>
            </a:pPr>
            <a:r>
              <a:rPr lang="zh-CN" altLang="en-US" b="1" dirty="0"/>
              <a:t>第三阶段</a:t>
            </a:r>
            <a:r>
              <a:rPr lang="zh-CN" altLang="en-US" dirty="0"/>
              <a:t>：</a:t>
            </a:r>
          </a:p>
          <a:p>
            <a:pPr marL="742950" lvl="1" indent="-285750">
              <a:buFont typeface="+mj-lt"/>
              <a:buAutoNum type="arabicPeriod"/>
            </a:pPr>
            <a:r>
              <a:rPr lang="zh-CN" altLang="en-US" dirty="0"/>
              <a:t>将第一次精化扩展到完整内核，并完成第二次精化验证。</a:t>
            </a:r>
          </a:p>
          <a:p>
            <a:r>
              <a:rPr lang="zh-CN" altLang="en-US" b="1" dirty="0"/>
              <a:t>代码与验证规模</a:t>
            </a:r>
          </a:p>
          <a:p>
            <a:pPr>
              <a:buFont typeface="Arial" panose="020B0604020202020204" pitchFamily="34" charset="0"/>
              <a:buChar char="•"/>
            </a:pPr>
            <a:r>
              <a:rPr lang="zh-CN" altLang="en-US" dirty="0"/>
              <a:t>整个验证过程（包括框架、库和生成的证明）的规模约为 </a:t>
            </a:r>
            <a:r>
              <a:rPr lang="en-US" altLang="zh-CN" b="1" dirty="0"/>
              <a:t>20 </a:t>
            </a:r>
            <a:r>
              <a:rPr lang="zh-CN" altLang="en-US" b="1" dirty="0"/>
              <a:t>万行 </a:t>
            </a:r>
            <a:r>
              <a:rPr lang="en-US" altLang="zh-CN" b="1" dirty="0"/>
              <a:t>Isabelle </a:t>
            </a:r>
            <a:r>
              <a:rPr lang="zh-CN" altLang="en-US" b="1" dirty="0"/>
              <a:t>脚本</a:t>
            </a:r>
            <a:r>
              <a:rPr lang="zh-CN" altLang="en-US" dirty="0"/>
              <a:t>。</a:t>
            </a:r>
          </a:p>
          <a:p>
            <a:pPr>
              <a:buFont typeface="Arial" panose="020B0604020202020204" pitchFamily="34" charset="0"/>
              <a:buChar char="•"/>
            </a:pPr>
            <a:r>
              <a:rPr lang="zh-CN" altLang="en-US" b="1" dirty="0"/>
              <a:t>抽象规范</a:t>
            </a:r>
            <a:r>
              <a:rPr lang="zh-CN" altLang="en-US" dirty="0"/>
              <a:t> 的开发耗时 </a:t>
            </a:r>
            <a:r>
              <a:rPr lang="en-US" altLang="zh-CN" b="1" dirty="0"/>
              <a:t>4 </a:t>
            </a:r>
            <a:r>
              <a:rPr lang="zh-CN" altLang="en-US" b="1" dirty="0"/>
              <a:t>人月（</a:t>
            </a:r>
            <a:r>
              <a:rPr lang="en-US" altLang="zh-CN" b="1" dirty="0"/>
              <a:t>pm</a:t>
            </a:r>
            <a:r>
              <a:rPr lang="zh-CN" altLang="en-US" b="1" dirty="0"/>
              <a:t>）</a:t>
            </a:r>
            <a:r>
              <a:rPr lang="zh-CN" altLang="en-US" dirty="0"/>
              <a:t>。</a:t>
            </a:r>
          </a:p>
          <a:p>
            <a:pPr>
              <a:buFont typeface="Arial" panose="020B0604020202020204" pitchFamily="34" charset="0"/>
              <a:buChar char="•"/>
            </a:pPr>
            <a:r>
              <a:rPr lang="en-US" altLang="zh-CN" dirty="0"/>
              <a:t>Haskell </a:t>
            </a:r>
            <a:r>
              <a:rPr lang="zh-CN" altLang="en-US" dirty="0"/>
              <a:t>原型的开发（贯穿所有阶段）耗时 </a:t>
            </a:r>
            <a:r>
              <a:rPr lang="en-US" altLang="zh-CN" b="1" dirty="0"/>
              <a:t>2 </a:t>
            </a:r>
            <a:r>
              <a:rPr lang="zh-CN" altLang="en-US" b="1" dirty="0"/>
              <a:t>人年（</a:t>
            </a:r>
            <a:r>
              <a:rPr lang="en-US" altLang="zh-CN" b="1" dirty="0" err="1"/>
              <a:t>py</a:t>
            </a:r>
            <a:r>
              <a:rPr lang="zh-CN" altLang="en-US" b="1" dirty="0"/>
              <a:t>）</a:t>
            </a:r>
            <a:r>
              <a:rPr lang="zh-CN" altLang="en-US" dirty="0"/>
              <a:t>，包括设计、文档、编码和测试。</a:t>
            </a:r>
          </a:p>
          <a:p>
            <a:pPr>
              <a:buFont typeface="Arial" panose="020B0604020202020204" pitchFamily="34" charset="0"/>
              <a:buChar char="•"/>
            </a:pPr>
            <a:r>
              <a:rPr lang="zh-CN" altLang="en-US" dirty="0"/>
              <a:t>设置翻译工具以生成可执行规范仅耗时 </a:t>
            </a:r>
            <a:r>
              <a:rPr lang="en-US" altLang="zh-CN" b="1" dirty="0"/>
              <a:t>3 </a:t>
            </a:r>
            <a:r>
              <a:rPr lang="zh-CN" altLang="en-US" b="1" dirty="0"/>
              <a:t>人月（</a:t>
            </a:r>
            <a:r>
              <a:rPr lang="en-US" altLang="zh-CN" b="1" dirty="0"/>
              <a:t>pm</a:t>
            </a:r>
            <a:r>
              <a:rPr lang="zh-CN" altLang="en-US" b="1" dirty="0"/>
              <a:t>）</a:t>
            </a:r>
            <a:r>
              <a:rPr lang="zh-CN" altLang="en-US" dirty="0"/>
              <a:t>。</a:t>
            </a:r>
          </a:p>
          <a:p>
            <a:pPr>
              <a:buFont typeface="Arial" panose="020B0604020202020204" pitchFamily="34" charset="0"/>
              <a:buChar char="•"/>
            </a:pPr>
            <a:r>
              <a:rPr lang="zh-CN" altLang="en-US" dirty="0"/>
              <a:t>初始 </a:t>
            </a:r>
            <a:r>
              <a:rPr lang="en-US" altLang="zh-CN" dirty="0"/>
              <a:t>C </a:t>
            </a:r>
            <a:r>
              <a:rPr lang="zh-CN" altLang="en-US" dirty="0"/>
              <a:t>翻译完成于 </a:t>
            </a:r>
            <a:r>
              <a:rPr lang="en-US" altLang="zh-CN" b="1" dirty="0"/>
              <a:t>3 </a:t>
            </a:r>
            <a:r>
              <a:rPr lang="zh-CN" altLang="en-US" b="1" dirty="0"/>
              <a:t>周</a:t>
            </a:r>
            <a:r>
              <a:rPr lang="zh-CN" altLang="en-US" dirty="0"/>
              <a:t>，整个 </a:t>
            </a:r>
            <a:r>
              <a:rPr lang="en-US" altLang="zh-CN" dirty="0"/>
              <a:t>C </a:t>
            </a:r>
            <a:r>
              <a:rPr lang="zh-CN" altLang="en-US" dirty="0"/>
              <a:t>实现耗时 </a:t>
            </a:r>
            <a:r>
              <a:rPr lang="en-US" altLang="zh-CN" b="1" dirty="0"/>
              <a:t>2 </a:t>
            </a:r>
            <a:r>
              <a:rPr lang="zh-CN" altLang="en-US" b="1" dirty="0"/>
              <a:t>人月（</a:t>
            </a:r>
            <a:r>
              <a:rPr lang="en-US" altLang="zh-CN" b="1" dirty="0"/>
              <a:t>pm</a:t>
            </a:r>
            <a:r>
              <a:rPr lang="zh-CN" altLang="en-US" b="1" dirty="0"/>
              <a:t>）</a:t>
            </a:r>
            <a:r>
              <a:rPr lang="zh-CN" altLang="en-US" dirty="0"/>
              <a:t>。</a:t>
            </a:r>
          </a:p>
          <a:p>
            <a:pPr>
              <a:buFont typeface="Arial" panose="020B0604020202020204" pitchFamily="34" charset="0"/>
              <a:buChar char="•"/>
            </a:pPr>
            <a:r>
              <a:rPr lang="zh-CN" altLang="en-US" dirty="0"/>
              <a:t>总成本为 </a:t>
            </a:r>
            <a:r>
              <a:rPr lang="en-US" altLang="zh-CN" b="1" dirty="0"/>
              <a:t>2.2 </a:t>
            </a:r>
            <a:r>
              <a:rPr lang="zh-CN" altLang="en-US" b="1" dirty="0"/>
              <a:t>人年（</a:t>
            </a:r>
            <a:r>
              <a:rPr lang="en-US" altLang="zh-CN" b="1" dirty="0" err="1"/>
              <a:t>py</a:t>
            </a:r>
            <a:r>
              <a:rPr lang="zh-CN" altLang="en-US" b="1" dirty="0"/>
              <a:t>）</a:t>
            </a:r>
            <a:r>
              <a:rPr lang="zh-CN" altLang="en-US" dirty="0"/>
              <a:t>（包括 </a:t>
            </a:r>
            <a:r>
              <a:rPr lang="en-US" altLang="zh-CN" dirty="0"/>
              <a:t>Haskell </a:t>
            </a:r>
            <a:r>
              <a:rPr lang="zh-CN" altLang="en-US" dirty="0"/>
              <a:t>工作量）。</a:t>
            </a:r>
          </a:p>
          <a:p>
            <a:r>
              <a:rPr lang="zh-CN" altLang="en-US" b="1" dirty="0"/>
              <a:t>与其他项目的对比</a:t>
            </a:r>
          </a:p>
          <a:p>
            <a:pPr>
              <a:buFont typeface="Arial" panose="020B0604020202020204" pitchFamily="34" charset="0"/>
              <a:buChar char="•"/>
            </a:pPr>
            <a:r>
              <a:rPr lang="zh-CN" altLang="en-US" dirty="0"/>
              <a:t>开发 </a:t>
            </a:r>
            <a:r>
              <a:rPr lang="en-US" altLang="zh-CN" dirty="0"/>
              <a:t>seL4 </a:t>
            </a:r>
            <a:r>
              <a:rPr lang="zh-CN" altLang="en-US" dirty="0"/>
              <a:t>的成本与从头构建微内核的其他努力相比具有竞争力：</a:t>
            </a:r>
          </a:p>
          <a:p>
            <a:pPr marL="742950" lvl="1" indent="-285750">
              <a:buFont typeface="Arial" panose="020B0604020202020204" pitchFamily="34" charset="0"/>
              <a:buChar char="•"/>
            </a:pPr>
            <a:r>
              <a:rPr lang="en-US" altLang="zh-CN" dirty="0"/>
              <a:t>Karlsruhe </a:t>
            </a:r>
            <a:r>
              <a:rPr lang="zh-CN" altLang="en-US" dirty="0"/>
              <a:t>团队开发 </a:t>
            </a:r>
            <a:r>
              <a:rPr lang="en-US" altLang="zh-CN" dirty="0"/>
              <a:t>Pistachio </a:t>
            </a:r>
            <a:r>
              <a:rPr lang="zh-CN" altLang="en-US" dirty="0"/>
              <a:t>微内核耗时约 </a:t>
            </a:r>
            <a:r>
              <a:rPr lang="en-US" altLang="zh-CN" b="1" dirty="0"/>
              <a:t>6 </a:t>
            </a:r>
            <a:r>
              <a:rPr lang="zh-CN" altLang="en-US" b="1" dirty="0"/>
              <a:t>人年（</a:t>
            </a:r>
            <a:r>
              <a:rPr lang="en-US" altLang="zh-CN" b="1" dirty="0" err="1"/>
              <a:t>py</a:t>
            </a:r>
            <a:r>
              <a:rPr lang="zh-CN" altLang="en-US" b="1" dirty="0"/>
              <a:t>）</a:t>
            </a:r>
            <a:r>
              <a:rPr lang="zh-CN" altLang="en-US" dirty="0"/>
              <a:t>。</a:t>
            </a:r>
          </a:p>
          <a:p>
            <a:pPr marL="742950" lvl="1" indent="-285750">
              <a:buFont typeface="Arial" panose="020B0604020202020204" pitchFamily="34" charset="0"/>
              <a:buChar char="•"/>
            </a:pPr>
            <a:r>
              <a:rPr lang="zh-CN" altLang="en-US" dirty="0"/>
              <a:t>使用 </a:t>
            </a:r>
            <a:r>
              <a:rPr lang="en-US" altLang="zh-CN" dirty="0" err="1"/>
              <a:t>SLOCCount</a:t>
            </a:r>
            <a:r>
              <a:rPr lang="en-US" altLang="zh-CN" dirty="0"/>
              <a:t> </a:t>
            </a:r>
            <a:r>
              <a:rPr lang="zh-CN" altLang="en-US" dirty="0"/>
              <a:t>工具估计，</a:t>
            </a:r>
            <a:r>
              <a:rPr lang="en-US" altLang="zh-CN" dirty="0"/>
              <a:t>seL4 </a:t>
            </a:r>
            <a:r>
              <a:rPr lang="zh-CN" altLang="en-US" dirty="0"/>
              <a:t>的成本为 </a:t>
            </a:r>
            <a:r>
              <a:rPr lang="en-US" altLang="zh-CN" b="1" dirty="0"/>
              <a:t>4 </a:t>
            </a:r>
            <a:r>
              <a:rPr lang="zh-CN" altLang="en-US" b="1" dirty="0"/>
              <a:t>人年（</a:t>
            </a:r>
            <a:r>
              <a:rPr lang="en-US" altLang="zh-CN" b="1" dirty="0" err="1"/>
              <a:t>py</a:t>
            </a:r>
            <a:r>
              <a:rPr lang="zh-CN" altLang="en-US" b="1" dirty="0"/>
              <a:t>）</a:t>
            </a:r>
            <a:r>
              <a:rPr lang="zh-CN" altLang="en-US" dirty="0"/>
              <a:t>。</a:t>
            </a:r>
          </a:p>
          <a:p>
            <a:pPr>
              <a:buFont typeface="Arial" panose="020B0604020202020204" pitchFamily="34" charset="0"/>
              <a:buChar char="•"/>
            </a:pPr>
            <a:r>
              <a:rPr lang="en-US" altLang="zh-CN" dirty="0"/>
              <a:t>Haskell </a:t>
            </a:r>
            <a:r>
              <a:rPr lang="zh-CN" altLang="en-US" dirty="0"/>
              <a:t>的迂回路径不仅没有增加成本，反而节约了成本，因此即使对于不考虑形式化验证的项目，这种开发流程也值得推荐。</a:t>
            </a:r>
          </a:p>
          <a:p>
            <a:r>
              <a:rPr lang="zh-CN" altLang="en-US" b="1" dirty="0"/>
              <a:t>验证成本</a:t>
            </a:r>
          </a:p>
          <a:p>
            <a:pPr>
              <a:buFont typeface="Arial" panose="020B0604020202020204" pitchFamily="34" charset="0"/>
              <a:buChar char="•"/>
            </a:pPr>
            <a:r>
              <a:rPr lang="zh-CN" altLang="en-US" dirty="0"/>
              <a:t>验证的总成本较高，总计约 </a:t>
            </a:r>
            <a:r>
              <a:rPr lang="en-US" altLang="zh-CN" b="1" dirty="0"/>
              <a:t>20 </a:t>
            </a:r>
            <a:r>
              <a:rPr lang="zh-CN" altLang="en-US" b="1" dirty="0"/>
              <a:t>人年（</a:t>
            </a:r>
            <a:r>
              <a:rPr lang="en-US" altLang="zh-CN" b="1" dirty="0" err="1"/>
              <a:t>py</a:t>
            </a:r>
            <a:r>
              <a:rPr lang="zh-CN" altLang="en-US" b="1" dirty="0"/>
              <a:t>）</a:t>
            </a:r>
            <a:r>
              <a:rPr lang="zh-CN" altLang="en-US" dirty="0"/>
              <a:t>：</a:t>
            </a:r>
          </a:p>
          <a:p>
            <a:pPr marL="742950" lvl="1" indent="-285750">
              <a:buFont typeface="Arial" panose="020B0604020202020204" pitchFamily="34" charset="0"/>
              <a:buChar char="•"/>
            </a:pPr>
            <a:r>
              <a:rPr lang="zh-CN" altLang="en-US" dirty="0"/>
              <a:t>其中约 </a:t>
            </a:r>
            <a:r>
              <a:rPr lang="en-US" altLang="zh-CN" b="1" dirty="0"/>
              <a:t>9 </a:t>
            </a:r>
            <a:r>
              <a:rPr lang="zh-CN" altLang="en-US" b="1" dirty="0"/>
              <a:t>人年（</a:t>
            </a:r>
            <a:r>
              <a:rPr lang="en-US" altLang="zh-CN" b="1" dirty="0" err="1"/>
              <a:t>py</a:t>
            </a:r>
            <a:r>
              <a:rPr lang="zh-CN" altLang="en-US" b="1" dirty="0"/>
              <a:t>）</a:t>
            </a:r>
            <a:r>
              <a:rPr lang="zh-CN" altLang="en-US" dirty="0"/>
              <a:t> 投入到形式化语言框架、证明工具、自动化、定理证明器扩展和库。</a:t>
            </a:r>
          </a:p>
          <a:p>
            <a:pPr marL="742950" lvl="1" indent="-285750">
              <a:buFont typeface="Arial" panose="020B0604020202020204" pitchFamily="34" charset="0"/>
              <a:buChar char="•"/>
            </a:pPr>
            <a:r>
              <a:rPr lang="zh-CN" altLang="en-US" dirty="0"/>
              <a:t>针对 </a:t>
            </a:r>
            <a:r>
              <a:rPr lang="en-US" altLang="zh-CN" dirty="0"/>
              <a:t>seL4 </a:t>
            </a:r>
            <a:r>
              <a:rPr lang="zh-CN" altLang="en-US" dirty="0"/>
              <a:t>的特定验证耗时 </a:t>
            </a:r>
            <a:r>
              <a:rPr lang="en-US" altLang="zh-CN" b="1" dirty="0"/>
              <a:t>11 </a:t>
            </a:r>
            <a:r>
              <a:rPr lang="zh-CN" altLang="en-US" b="1" dirty="0"/>
              <a:t>人年（</a:t>
            </a:r>
            <a:r>
              <a:rPr lang="en-US" altLang="zh-CN" b="1" dirty="0" err="1"/>
              <a:t>py</a:t>
            </a:r>
            <a:r>
              <a:rPr lang="zh-CN" altLang="en-US" b="1" dirty="0"/>
              <a:t>）</a:t>
            </a:r>
            <a:r>
              <a:rPr lang="zh-CN" altLang="en-US" dirty="0"/>
              <a:t>。</a:t>
            </a:r>
          </a:p>
          <a:p>
            <a:pPr>
              <a:buFont typeface="Arial" panose="020B0604020202020204" pitchFamily="34" charset="0"/>
              <a:buChar char="•"/>
            </a:pPr>
            <a:r>
              <a:rPr lang="zh-CN" altLang="en-US" dirty="0"/>
              <a:t>如果使用相同方法重新验证一个新内核，预计成本为 </a:t>
            </a:r>
            <a:r>
              <a:rPr lang="en-US" altLang="zh-CN" b="1" dirty="0"/>
              <a:t>6 </a:t>
            </a:r>
            <a:r>
              <a:rPr lang="zh-CN" altLang="en-US" b="1" dirty="0"/>
              <a:t>人年（</a:t>
            </a:r>
            <a:r>
              <a:rPr lang="en-US" altLang="zh-CN" b="1" dirty="0" err="1"/>
              <a:t>py</a:t>
            </a:r>
            <a:r>
              <a:rPr lang="zh-CN" altLang="en-US" b="1" dirty="0"/>
              <a:t>）</a:t>
            </a:r>
            <a:r>
              <a:rPr lang="zh-CN" altLang="en-US" dirty="0"/>
              <a:t>，总成本（开发和验证）为 </a:t>
            </a:r>
            <a:r>
              <a:rPr lang="en-US" altLang="zh-CN" b="1" dirty="0"/>
              <a:t>8 </a:t>
            </a:r>
            <a:r>
              <a:rPr lang="zh-CN" altLang="en-US" b="1" dirty="0"/>
              <a:t>人年（</a:t>
            </a:r>
            <a:r>
              <a:rPr lang="en-US" altLang="zh-CN" b="1" dirty="0" err="1"/>
              <a:t>py</a:t>
            </a:r>
            <a:r>
              <a:rPr lang="zh-CN" altLang="en-US" b="1" dirty="0"/>
              <a:t>）</a:t>
            </a:r>
            <a:r>
              <a:rPr lang="zh-CN" altLang="en-US" dirty="0"/>
              <a:t>，仅为传统开发两倍。</a:t>
            </a:r>
          </a:p>
          <a:p>
            <a:r>
              <a:rPr lang="zh-CN" altLang="en-US" b="1" dirty="0"/>
              <a:t>与行业标准的比较</a:t>
            </a:r>
          </a:p>
          <a:p>
            <a:pPr>
              <a:buFont typeface="Arial" panose="020B0604020202020204" pitchFamily="34" charset="0"/>
              <a:buChar char="•"/>
            </a:pPr>
            <a:r>
              <a:rPr lang="zh-CN" altLang="en-US" dirty="0"/>
              <a:t>行业标准估算（每行代码 </a:t>
            </a:r>
            <a:r>
              <a:rPr lang="en-US" altLang="zh-CN" dirty="0"/>
              <a:t>$10,000</a:t>
            </a:r>
            <a:r>
              <a:rPr lang="zh-CN" altLang="en-US" dirty="0"/>
              <a:t>）：</a:t>
            </a:r>
          </a:p>
          <a:p>
            <a:pPr marL="742950" lvl="1" indent="-285750">
              <a:buFont typeface="Arial" panose="020B0604020202020204" pitchFamily="34" charset="0"/>
              <a:buChar char="•"/>
            </a:pPr>
            <a:r>
              <a:rPr lang="en-US" altLang="zh-CN" dirty="0"/>
              <a:t>Common Criteria EAL6 </a:t>
            </a:r>
            <a:r>
              <a:rPr lang="zh-CN" altLang="en-US" dirty="0"/>
              <a:t>认证 </a:t>
            </a:r>
            <a:r>
              <a:rPr lang="en-US" altLang="zh-CN" dirty="0"/>
              <a:t>seL4 </a:t>
            </a:r>
            <a:r>
              <a:rPr lang="zh-CN" altLang="en-US" dirty="0"/>
              <a:t>约需 </a:t>
            </a:r>
            <a:r>
              <a:rPr lang="en-US" altLang="zh-CN" dirty="0"/>
              <a:t>$87M</a:t>
            </a:r>
            <a:r>
              <a:rPr lang="zh-CN" altLang="en-US" dirty="0"/>
              <a:t>。</a:t>
            </a:r>
          </a:p>
          <a:p>
            <a:pPr marL="742950" lvl="1" indent="-285750">
              <a:buFont typeface="Arial" panose="020B0604020202020204" pitchFamily="34" charset="0"/>
              <a:buChar char="•"/>
            </a:pPr>
            <a:r>
              <a:rPr lang="en-US" altLang="zh-CN" dirty="0"/>
              <a:t>seL4 </a:t>
            </a:r>
            <a:r>
              <a:rPr lang="zh-CN" altLang="en-US" dirty="0"/>
              <a:t>的形式化验证成本远低于此，并且提供了更高的保障。</a:t>
            </a:r>
          </a:p>
          <a:p>
            <a:r>
              <a:rPr lang="zh-CN" altLang="en-US" b="1" dirty="0"/>
              <a:t>分阶段验证工作量分布</a:t>
            </a:r>
          </a:p>
          <a:p>
            <a:r>
              <a:rPr lang="zh-CN" altLang="en-US" b="1" dirty="0"/>
              <a:t>第一次精化验证（从抽象规范到可执行规范）</a:t>
            </a:r>
          </a:p>
          <a:p>
            <a:pPr>
              <a:buFont typeface="Arial" panose="020B0604020202020204" pitchFamily="34" charset="0"/>
              <a:buChar char="•"/>
            </a:pPr>
            <a:r>
              <a:rPr lang="zh-CN" altLang="en-US" b="1" dirty="0"/>
              <a:t>耗时</a:t>
            </a:r>
            <a:r>
              <a:rPr lang="zh-CN" altLang="en-US" dirty="0"/>
              <a:t>：</a:t>
            </a:r>
            <a:r>
              <a:rPr lang="en-US" altLang="zh-CN" dirty="0"/>
              <a:t>8 </a:t>
            </a:r>
            <a:r>
              <a:rPr lang="zh-CN" altLang="en-US" dirty="0"/>
              <a:t>人年。</a:t>
            </a:r>
          </a:p>
          <a:p>
            <a:pPr>
              <a:buFont typeface="Arial" panose="020B0604020202020204" pitchFamily="34" charset="0"/>
              <a:buChar char="•"/>
            </a:pPr>
            <a:r>
              <a:rPr lang="zh-CN" altLang="en-US" b="1" dirty="0"/>
              <a:t>分配</a:t>
            </a:r>
            <a:r>
              <a:rPr lang="zh-CN" altLang="en-US" dirty="0"/>
              <a:t>：</a:t>
            </a:r>
          </a:p>
          <a:p>
            <a:pPr marL="742950" lvl="1" indent="-285750">
              <a:buFont typeface="Arial" panose="020B0604020202020204" pitchFamily="34" charset="0"/>
              <a:buChar char="•"/>
            </a:pPr>
            <a:r>
              <a:rPr lang="en-US" altLang="zh-CN" dirty="0"/>
              <a:t>80% </a:t>
            </a:r>
            <a:r>
              <a:rPr lang="zh-CN" altLang="en-US" dirty="0"/>
              <a:t>的时间用于证明不变量。</a:t>
            </a:r>
          </a:p>
          <a:p>
            <a:pPr marL="742950" lvl="1" indent="-285750">
              <a:buFont typeface="Arial" panose="020B0604020202020204" pitchFamily="34" charset="0"/>
              <a:buChar char="•"/>
            </a:pPr>
            <a:r>
              <a:rPr lang="en-US" altLang="zh-CN" dirty="0"/>
              <a:t>20% </a:t>
            </a:r>
            <a:r>
              <a:rPr lang="zh-CN" altLang="en-US" dirty="0"/>
              <a:t>的时间用于精化关系证明。</a:t>
            </a:r>
          </a:p>
          <a:p>
            <a:pPr>
              <a:buFont typeface="Arial" panose="020B0604020202020204" pitchFamily="34" charset="0"/>
              <a:buChar char="•"/>
            </a:pPr>
            <a:r>
              <a:rPr lang="zh-CN" altLang="en-US" b="1" dirty="0"/>
              <a:t>特点</a:t>
            </a:r>
            <a:r>
              <a:rPr lang="zh-CN" altLang="en-US" dirty="0"/>
              <a:t>：</a:t>
            </a:r>
          </a:p>
          <a:p>
            <a:pPr marL="742950" lvl="1" indent="-285750">
              <a:buFont typeface="Arial" panose="020B0604020202020204" pitchFamily="34" charset="0"/>
              <a:buChar char="•"/>
            </a:pPr>
            <a:r>
              <a:rPr lang="en-US" altLang="zh-CN" dirty="0"/>
              <a:t>Haskell </a:t>
            </a:r>
            <a:r>
              <a:rPr lang="zh-CN" altLang="en-US" dirty="0"/>
              <a:t>原型低级别的设计捕获了最终产品的大部分属性。</a:t>
            </a:r>
          </a:p>
          <a:p>
            <a:pPr marL="742950" lvl="1" indent="-285750">
              <a:buFont typeface="Arial" panose="020B0604020202020204" pitchFamily="34" charset="0"/>
              <a:buChar char="•"/>
            </a:pPr>
            <a:r>
              <a:rPr lang="zh-CN" altLang="en-US" dirty="0"/>
              <a:t>可执行规范更适合推理，因此大幅加速了验证。</a:t>
            </a:r>
          </a:p>
          <a:p>
            <a:pPr marL="742950" lvl="1" indent="-285750">
              <a:buFont typeface="Arial" panose="020B0604020202020204" pitchFamily="34" charset="0"/>
              <a:buChar char="•"/>
            </a:pPr>
            <a:r>
              <a:rPr lang="zh-CN" altLang="en-US" dirty="0"/>
              <a:t>通过形式化框架，避免了直接在 </a:t>
            </a:r>
            <a:r>
              <a:rPr lang="en-US" altLang="zh-CN" dirty="0"/>
              <a:t>C </a:t>
            </a:r>
            <a:r>
              <a:rPr lang="zh-CN" altLang="en-US" dirty="0"/>
              <a:t>代码上证明不变量。</a:t>
            </a:r>
          </a:p>
          <a:p>
            <a:r>
              <a:rPr lang="zh-CN" altLang="en-US" b="1" dirty="0"/>
              <a:t>第二次精化验证（从可执行规范到 </a:t>
            </a:r>
            <a:r>
              <a:rPr lang="en-US" altLang="zh-CN" b="1" dirty="0"/>
              <a:t>C </a:t>
            </a:r>
            <a:r>
              <a:rPr lang="zh-CN" altLang="en-US" b="1" dirty="0"/>
              <a:t>实现）</a:t>
            </a:r>
          </a:p>
          <a:p>
            <a:pPr>
              <a:buFont typeface="Arial" panose="020B0604020202020204" pitchFamily="34" charset="0"/>
              <a:buChar char="•"/>
            </a:pPr>
            <a:r>
              <a:rPr lang="zh-CN" altLang="en-US" b="1" dirty="0"/>
              <a:t>耗时</a:t>
            </a:r>
            <a:r>
              <a:rPr lang="zh-CN" altLang="en-US" dirty="0"/>
              <a:t>：不到 </a:t>
            </a:r>
            <a:r>
              <a:rPr lang="en-US" altLang="zh-CN" dirty="0"/>
              <a:t>3 </a:t>
            </a:r>
            <a:r>
              <a:rPr lang="zh-CN" altLang="en-US" dirty="0"/>
              <a:t>人年。</a:t>
            </a:r>
          </a:p>
          <a:p>
            <a:pPr>
              <a:buFont typeface="Arial" panose="020B0604020202020204" pitchFamily="34" charset="0"/>
              <a:buChar char="•"/>
            </a:pPr>
            <a:r>
              <a:rPr lang="zh-CN" altLang="en-US" b="1" dirty="0"/>
              <a:t>特点</a:t>
            </a:r>
            <a:r>
              <a:rPr lang="zh-CN" altLang="en-US" dirty="0"/>
              <a:t>：</a:t>
            </a:r>
          </a:p>
          <a:p>
            <a:pPr marL="742950" lvl="1" indent="-285750">
              <a:buFont typeface="Arial" panose="020B0604020202020204" pitchFamily="34" charset="0"/>
              <a:buChar char="•"/>
            </a:pPr>
            <a:r>
              <a:rPr lang="zh-CN" altLang="en-US" dirty="0"/>
              <a:t>仅需在可执行规范层验证少量额外不变量，用于支持 </a:t>
            </a:r>
            <a:r>
              <a:rPr lang="en-US" altLang="zh-CN" dirty="0"/>
              <a:t>C </a:t>
            </a:r>
            <a:r>
              <a:rPr lang="zh-CN" altLang="en-US" dirty="0"/>
              <a:t>中的优化。</a:t>
            </a:r>
          </a:p>
          <a:p>
            <a:r>
              <a:rPr lang="zh-CN" altLang="en-US" b="1" dirty="0"/>
              <a:t>对比分析</a:t>
            </a:r>
          </a:p>
          <a:p>
            <a:pPr>
              <a:buFont typeface="Arial" panose="020B0604020202020204" pitchFamily="34" charset="0"/>
              <a:buChar char="•"/>
            </a:pPr>
            <a:r>
              <a:rPr lang="zh-CN" altLang="en-US" dirty="0"/>
              <a:t>第一次精化耗时为第二次精化的三倍。</a:t>
            </a:r>
          </a:p>
          <a:p>
            <a:pPr>
              <a:buFont typeface="Arial" panose="020B0604020202020204" pitchFamily="34" charset="0"/>
              <a:buChar char="•"/>
            </a:pPr>
            <a:r>
              <a:rPr lang="zh-CN" altLang="en-US" dirty="0"/>
              <a:t>第一次精化中解决了大部分深层语义问题，使第二次精化验证更高效。</a:t>
            </a:r>
          </a:p>
          <a:p>
            <a:r>
              <a:rPr lang="zh-CN" altLang="en-US" b="1" dirty="0"/>
              <a:t>修改带来的变化</a:t>
            </a:r>
          </a:p>
          <a:p>
            <a:r>
              <a:rPr lang="zh-CN" altLang="en-US" b="1" dirty="0"/>
              <a:t>第一次精化的代码改动</a:t>
            </a:r>
          </a:p>
          <a:p>
            <a:pPr>
              <a:buFont typeface="Arial" panose="020B0604020202020204" pitchFamily="34" charset="0"/>
              <a:buChar char="•"/>
            </a:pPr>
            <a:r>
              <a:rPr lang="zh-CN" altLang="en-US" dirty="0"/>
              <a:t>抽象规范有 </a:t>
            </a:r>
            <a:r>
              <a:rPr lang="en-US" altLang="zh-CN" b="1" dirty="0"/>
              <a:t>300 </a:t>
            </a:r>
            <a:r>
              <a:rPr lang="zh-CN" altLang="en-US" b="1" dirty="0"/>
              <a:t>处改动</a:t>
            </a:r>
            <a:r>
              <a:rPr lang="zh-CN" altLang="en-US" dirty="0"/>
              <a:t>。</a:t>
            </a:r>
          </a:p>
          <a:p>
            <a:pPr>
              <a:buFont typeface="Arial" panose="020B0604020202020204" pitchFamily="34" charset="0"/>
              <a:buChar char="•"/>
            </a:pPr>
            <a:r>
              <a:rPr lang="zh-CN" altLang="en-US" dirty="0"/>
              <a:t>可执行规范有 </a:t>
            </a:r>
            <a:r>
              <a:rPr lang="en-US" altLang="zh-CN" b="1" dirty="0"/>
              <a:t>200 </a:t>
            </a:r>
            <a:r>
              <a:rPr lang="zh-CN" altLang="en-US" b="1" dirty="0"/>
              <a:t>处改动</a:t>
            </a:r>
            <a:r>
              <a:rPr lang="zh-CN" altLang="en-US" dirty="0"/>
              <a:t>。</a:t>
            </a:r>
          </a:p>
          <a:p>
            <a:pPr>
              <a:buFont typeface="Arial" panose="020B0604020202020204" pitchFamily="34" charset="0"/>
              <a:buChar char="•"/>
            </a:pPr>
            <a:r>
              <a:rPr lang="en-US" altLang="zh-CN" dirty="0"/>
              <a:t>50% </a:t>
            </a:r>
            <a:r>
              <a:rPr lang="zh-CN" altLang="en-US" dirty="0"/>
              <a:t>改动与算法或设计的错误有关，其余是为了验证便利性引入的。</a:t>
            </a:r>
          </a:p>
          <a:p>
            <a:r>
              <a:rPr lang="zh-CN" altLang="en-US" b="1" dirty="0"/>
              <a:t>验证对开发团队的支持</a:t>
            </a:r>
          </a:p>
          <a:p>
            <a:pPr>
              <a:buFont typeface="Arial" panose="020B0604020202020204" pitchFamily="34" charset="0"/>
              <a:buChar char="•"/>
            </a:pPr>
            <a:r>
              <a:rPr lang="zh-CN" altLang="en-US" dirty="0"/>
              <a:t>验证团队能够与设计团队讨论代码改动并预测性能影响。</a:t>
            </a:r>
          </a:p>
          <a:p>
            <a:pPr>
              <a:buFont typeface="Arial" panose="020B0604020202020204" pitchFamily="34" charset="0"/>
              <a:buChar char="•"/>
            </a:pPr>
            <a:r>
              <a:rPr lang="zh-CN" altLang="en-US" dirty="0"/>
              <a:t>这种协作方式提高了验证团队的生产力，并且是按时完成验证的重要因素。</a:t>
            </a:r>
          </a:p>
          <a:p>
            <a:r>
              <a:rPr lang="zh-CN" altLang="en-US" b="1" dirty="0"/>
              <a:t>缺陷的发现与修复</a:t>
            </a:r>
          </a:p>
          <a:p>
            <a:r>
              <a:rPr lang="zh-CN" altLang="en-US" b="1" dirty="0"/>
              <a:t>内部项目和测试</a:t>
            </a:r>
          </a:p>
          <a:p>
            <a:pPr>
              <a:buFont typeface="Arial" panose="020B0604020202020204" pitchFamily="34" charset="0"/>
              <a:buChar char="•"/>
            </a:pPr>
            <a:r>
              <a:rPr lang="zh-CN" altLang="en-US" dirty="0"/>
              <a:t>第二次精化开始前，通过内部学生项目和 </a:t>
            </a:r>
            <a:r>
              <a:rPr lang="en-US" altLang="zh-CN" dirty="0"/>
              <a:t>x86 </a:t>
            </a:r>
            <a:r>
              <a:rPr lang="zh-CN" altLang="en-US" dirty="0"/>
              <a:t>移植发现了 </a:t>
            </a:r>
            <a:r>
              <a:rPr lang="en-US" altLang="zh-CN" b="1" dirty="0"/>
              <a:t>16 </a:t>
            </a:r>
            <a:r>
              <a:rPr lang="zh-CN" altLang="en-US" b="1" dirty="0"/>
              <a:t>个缺陷</a:t>
            </a:r>
            <a:r>
              <a:rPr lang="zh-CN" altLang="en-US" dirty="0"/>
              <a:t>。</a:t>
            </a:r>
          </a:p>
          <a:p>
            <a:r>
              <a:rPr lang="zh-CN" altLang="en-US" b="1" dirty="0"/>
              <a:t>形式化验证</a:t>
            </a:r>
          </a:p>
          <a:p>
            <a:pPr>
              <a:buFont typeface="Arial" panose="020B0604020202020204" pitchFamily="34" charset="0"/>
              <a:buChar char="•"/>
            </a:pPr>
            <a:r>
              <a:rPr lang="zh-CN" altLang="en-US" dirty="0"/>
              <a:t>第一次精化验证发现 </a:t>
            </a:r>
            <a:r>
              <a:rPr lang="en-US" altLang="zh-CN" b="1" dirty="0"/>
              <a:t>144 </a:t>
            </a:r>
            <a:r>
              <a:rPr lang="zh-CN" altLang="en-US" b="1" dirty="0"/>
              <a:t>个缺陷</a:t>
            </a:r>
            <a:r>
              <a:rPr lang="zh-CN" altLang="en-US" dirty="0"/>
              <a:t>。</a:t>
            </a:r>
          </a:p>
          <a:p>
            <a:pPr>
              <a:buFont typeface="Arial" panose="020B0604020202020204" pitchFamily="34" charset="0"/>
              <a:buChar char="•"/>
            </a:pPr>
            <a:r>
              <a:rPr lang="zh-CN" altLang="en-US" dirty="0"/>
              <a:t>第二次精化验证发现更多缺陷，并对代码进行了 </a:t>
            </a:r>
            <a:r>
              <a:rPr lang="en-US" altLang="zh-CN" b="1" dirty="0"/>
              <a:t>54 </a:t>
            </a:r>
            <a:r>
              <a:rPr lang="zh-CN" altLang="en-US" b="1" dirty="0"/>
              <a:t>次改动</a:t>
            </a:r>
            <a:r>
              <a:rPr lang="zh-CN" altLang="en-US" dirty="0"/>
              <a:t> 以简化证明。</a:t>
            </a:r>
          </a:p>
          <a:p>
            <a:r>
              <a:rPr lang="zh-CN" altLang="en-US" b="1" dirty="0"/>
              <a:t>缺陷分类</a:t>
            </a:r>
          </a:p>
          <a:p>
            <a:pPr>
              <a:buFont typeface="+mj-lt"/>
              <a:buAutoNum type="arabicPeriod"/>
            </a:pPr>
            <a:r>
              <a:rPr lang="zh-CN" altLang="en-US" b="1" dirty="0"/>
              <a:t>第一次精化发现的缺陷</a:t>
            </a:r>
            <a:r>
              <a:rPr lang="zh-CN" altLang="en-US" dirty="0"/>
              <a:t>：</a:t>
            </a:r>
          </a:p>
          <a:p>
            <a:pPr marL="742950" lvl="1" indent="-285750">
              <a:buFont typeface="+mj-lt"/>
              <a:buAutoNum type="arabicPeriod"/>
            </a:pPr>
            <a:r>
              <a:rPr lang="zh-CN" altLang="en-US" dirty="0"/>
              <a:t>缺少对用户输入的检查。</a:t>
            </a:r>
          </a:p>
          <a:p>
            <a:pPr marL="742950" lvl="1" indent="-285750">
              <a:buFont typeface="+mj-lt"/>
              <a:buAutoNum type="arabicPeriod"/>
            </a:pPr>
            <a:r>
              <a:rPr lang="zh-CN" altLang="en-US" dirty="0"/>
              <a:t>操作中间的副作用破坏了全局不变量。</a:t>
            </a:r>
          </a:p>
          <a:p>
            <a:pPr marL="742950" lvl="1" indent="-285750">
              <a:buFont typeface="+mj-lt"/>
              <a:buAutoNum type="arabicPeriod"/>
            </a:pPr>
            <a:r>
              <a:rPr lang="zh-CN" altLang="en-US" dirty="0"/>
              <a:t>对执行期间状态的假设过强。</a:t>
            </a:r>
          </a:p>
          <a:p>
            <a:pPr>
              <a:buFont typeface="+mj-lt"/>
              <a:buAutoNum type="arabicPeriod"/>
            </a:pPr>
            <a:r>
              <a:rPr lang="zh-CN" altLang="en-US" b="1" dirty="0"/>
              <a:t>第二次精化发现的缺陷</a:t>
            </a:r>
            <a:r>
              <a:rPr lang="zh-CN" altLang="en-US" dirty="0"/>
              <a:t>：</a:t>
            </a:r>
          </a:p>
          <a:p>
            <a:pPr marL="742950" lvl="1" indent="-285750">
              <a:buFont typeface="+mj-lt"/>
              <a:buAutoNum type="arabicPeriod"/>
            </a:pPr>
            <a:r>
              <a:rPr lang="zh-CN" altLang="en-US" dirty="0"/>
              <a:t>主要是拼写错误（</a:t>
            </a:r>
            <a:r>
              <a:rPr lang="en-US" altLang="zh-CN" dirty="0"/>
              <a:t>typos</a:t>
            </a:r>
            <a:r>
              <a:rPr lang="zh-CN" altLang="en-US" dirty="0"/>
              <a:t>）、错误理解规范，或未更新相关代码。</a:t>
            </a:r>
          </a:p>
          <a:p>
            <a:pPr marL="742950" lvl="1" indent="-285750">
              <a:buFont typeface="+mj-lt"/>
              <a:buAutoNum type="arabicPeriod"/>
            </a:pPr>
            <a:r>
              <a:rPr lang="zh-CN" altLang="en-US" dirty="0"/>
              <a:t>即使简单错误也可能导致内核崩溃或安全漏洞。</a:t>
            </a:r>
          </a:p>
          <a:p>
            <a:r>
              <a:rPr lang="zh-CN" altLang="en-US" b="1" dirty="0"/>
              <a:t>具体例子</a:t>
            </a:r>
          </a:p>
          <a:p>
            <a:pPr>
              <a:buFont typeface="Arial" panose="020B0604020202020204" pitchFamily="34" charset="0"/>
              <a:buChar char="•"/>
            </a:pPr>
            <a:r>
              <a:rPr lang="en-US" altLang="zh-CN" dirty="0"/>
              <a:t>ARM </a:t>
            </a:r>
            <a:r>
              <a:rPr lang="zh-CN" altLang="en-US" dirty="0"/>
              <a:t>中断控制器用 </a:t>
            </a:r>
            <a:r>
              <a:rPr lang="en-US" altLang="zh-CN" dirty="0"/>
              <a:t>0xFF </a:t>
            </a:r>
            <a:r>
              <a:rPr lang="zh-CN" altLang="en-US" dirty="0"/>
              <a:t>表示无中断，代码中大部分正确使用了该值，但有一处误用 </a:t>
            </a:r>
            <a:r>
              <a:rPr lang="en-US" altLang="zh-CN" dirty="0"/>
              <a:t>NULL </a:t>
            </a:r>
            <a:r>
              <a:rPr lang="zh-CN" altLang="en-US" dirty="0"/>
              <a:t>检查，导致问题。</a:t>
            </a:r>
          </a:p>
          <a:p>
            <a:r>
              <a:rPr lang="zh-CN" altLang="en-US" b="1" dirty="0"/>
              <a:t>验证对抽象和可执行规范的反馈</a:t>
            </a:r>
          </a:p>
          <a:p>
            <a:pPr>
              <a:buFont typeface="Arial" panose="020B0604020202020204" pitchFamily="34" charset="0"/>
              <a:buChar char="•"/>
            </a:pPr>
            <a:r>
              <a:rPr lang="zh-CN" altLang="en-US" dirty="0"/>
              <a:t>第二次精化中：</a:t>
            </a:r>
          </a:p>
          <a:p>
            <a:pPr marL="742950" lvl="1" indent="-285750">
              <a:buFont typeface="Arial" panose="020B0604020202020204" pitchFamily="34" charset="0"/>
              <a:buChar char="•"/>
            </a:pPr>
            <a:r>
              <a:rPr lang="zh-CN" altLang="en-US" dirty="0"/>
              <a:t>为简化证明，规范进行了 </a:t>
            </a:r>
            <a:r>
              <a:rPr lang="en-US" altLang="zh-CN" b="1" dirty="0"/>
              <a:t>44 </a:t>
            </a:r>
            <a:r>
              <a:rPr lang="zh-CN" altLang="en-US" b="1" dirty="0"/>
              <a:t>次改动</a:t>
            </a:r>
            <a:r>
              <a:rPr lang="zh-CN" altLang="en-US" dirty="0"/>
              <a:t>。</a:t>
            </a:r>
          </a:p>
          <a:p>
            <a:pPr marL="742950" lvl="1" indent="-285750">
              <a:buFont typeface="Arial" panose="020B0604020202020204" pitchFamily="34" charset="0"/>
              <a:buChar char="•"/>
            </a:pPr>
            <a:r>
              <a:rPr lang="zh-CN" altLang="en-US" dirty="0"/>
              <a:t>添加实现约束的规范改动有 </a:t>
            </a:r>
            <a:r>
              <a:rPr lang="en-US" altLang="zh-CN" b="1" dirty="0"/>
              <a:t>34 </a:t>
            </a:r>
            <a:r>
              <a:rPr lang="zh-CN" altLang="en-US" b="1" dirty="0"/>
              <a:t>次</a:t>
            </a:r>
            <a:r>
              <a:rPr lang="zh-CN" altLang="en-US" dirty="0"/>
              <a:t>，如限制虚拟地址空间标识符的最大大小。</a:t>
            </a:r>
          </a:p>
          <a:p>
            <a:endParaRPr lang="en-US" altLang="zh-CN" dirty="0"/>
          </a:p>
          <a:p>
            <a:endParaRPr lang="en-US" altLang="zh-CN" dirty="0"/>
          </a:p>
          <a:p>
            <a:r>
              <a:rPr lang="en-US" altLang="zh-CN" dirty="0"/>
              <a:t>5.3 </a:t>
            </a:r>
            <a:r>
              <a:rPr lang="zh-CN" altLang="en-US" dirty="0"/>
              <a:t>验证的维护成本</a:t>
            </a:r>
            <a:br>
              <a:rPr lang="zh-CN" altLang="en-US" dirty="0"/>
            </a:br>
            <a:r>
              <a:rPr lang="zh-CN" altLang="en-US" dirty="0"/>
              <a:t>验证工作一个显而易见的问题是：</a:t>
            </a:r>
            <a:r>
              <a:rPr lang="zh-CN" altLang="en-US" b="1" dirty="0"/>
              <a:t>验证维护的成本</a:t>
            </a:r>
            <a:r>
              <a:rPr lang="zh-CN" altLang="en-US" dirty="0"/>
              <a:t>，即在内核修改后重新验证的成本。这显然取决于修改的性质，特别是修改的代码量、影响的不变量数量，以及修改的局部化程度。我们无法精确量化这些成本，但我们的迭代式验证方法提供了一些相关的经验。</a:t>
            </a:r>
          </a:p>
          <a:p>
            <a:pPr>
              <a:buFont typeface="+mj-lt"/>
              <a:buAutoNum type="arabicPeriod"/>
            </a:pPr>
            <a:r>
              <a:rPr lang="zh-CN" altLang="en-US" b="1" dirty="0"/>
              <a:t>最佳情况</a:t>
            </a:r>
            <a:r>
              <a:rPr lang="zh-CN" altLang="en-US" dirty="0"/>
              <a:t>：</a:t>
            </a:r>
          </a:p>
          <a:p>
            <a:pPr marL="742950" lvl="1" indent="-285750">
              <a:buFont typeface="+mj-lt"/>
              <a:buAutoNum type="arabicPeriod"/>
            </a:pPr>
            <a:r>
              <a:rPr lang="zh-CN" altLang="en-US" dirty="0"/>
              <a:t>本地化的、低级别的代码修改（通常是优化，不影响可观察行为）。</a:t>
            </a:r>
          </a:p>
          <a:p>
            <a:pPr marL="742950" lvl="1" indent="-285750">
              <a:buFont typeface="+mj-lt"/>
              <a:buAutoNum type="arabicPeriod"/>
            </a:pPr>
            <a:r>
              <a:rPr lang="zh-CN" altLang="en-US" dirty="0"/>
              <a:t>我们多次进行了这种修改，发现重新验证的工作量始终较低，并且与修改的规模大致成比例。</a:t>
            </a:r>
          </a:p>
          <a:p>
            <a:pPr>
              <a:buFont typeface="+mj-lt"/>
              <a:buAutoNum type="arabicPeriod"/>
            </a:pPr>
            <a:r>
              <a:rPr lang="zh-CN" altLang="en-US" b="1" dirty="0"/>
              <a:t>新增独立功能</a:t>
            </a:r>
            <a:r>
              <a:rPr lang="zh-CN" altLang="en-US" dirty="0"/>
              <a:t>：</a:t>
            </a:r>
          </a:p>
          <a:p>
            <a:pPr marL="742950" lvl="1" indent="-285750">
              <a:buFont typeface="+mj-lt"/>
              <a:buAutoNum type="arabicPeriod"/>
            </a:pPr>
            <a:r>
              <a:rPr lang="zh-CN" altLang="en-US" dirty="0"/>
              <a:t>如果新增的功能不与现有功能复杂交互，通常对验证影响较小。</a:t>
            </a:r>
          </a:p>
          <a:p>
            <a:pPr marL="742950" lvl="1" indent="-285750">
              <a:buFont typeface="+mj-lt"/>
              <a:buAutoNum type="arabicPeriod"/>
            </a:pPr>
            <a:r>
              <a:rPr lang="zh-CN" altLang="en-US" dirty="0"/>
              <a:t>例如，向 </a:t>
            </a:r>
            <a:r>
              <a:rPr lang="en-US" altLang="zh-CN" dirty="0"/>
              <a:t>seL4 API </a:t>
            </a:r>
            <a:r>
              <a:rPr lang="zh-CN" altLang="en-US" dirty="0"/>
              <a:t>添加一个新的系统调用，该调用以原子方式批处理一段现有系统调用序列：</a:t>
            </a:r>
          </a:p>
          <a:p>
            <a:pPr marL="1143000" lvl="2" indent="-228600">
              <a:buFont typeface="+mj-lt"/>
              <a:buAutoNum type="arabicPeriod"/>
            </a:pPr>
            <a:r>
              <a:rPr lang="zh-CN" altLang="en-US" dirty="0"/>
              <a:t>设计和实现仅耗时 </a:t>
            </a:r>
            <a:r>
              <a:rPr lang="en-US" altLang="zh-CN" dirty="0"/>
              <a:t>1 </a:t>
            </a:r>
            <a:r>
              <a:rPr lang="zh-CN" altLang="en-US" dirty="0"/>
              <a:t>天。</a:t>
            </a:r>
          </a:p>
          <a:p>
            <a:pPr marL="1143000" lvl="2" indent="-228600">
              <a:buFont typeface="+mj-lt"/>
              <a:buAutoNum type="arabicPeriod"/>
            </a:pPr>
            <a:r>
              <a:rPr lang="zh-CN" altLang="en-US" dirty="0"/>
              <a:t>调整证明耗时不到 </a:t>
            </a:r>
            <a:r>
              <a:rPr lang="en-US" altLang="zh-CN" dirty="0"/>
              <a:t>1 </a:t>
            </a:r>
            <a:r>
              <a:rPr lang="zh-CN" altLang="en-US" dirty="0"/>
              <a:t>人周（</a:t>
            </a:r>
            <a:r>
              <a:rPr lang="en-US" altLang="zh-CN" dirty="0"/>
              <a:t>pw</a:t>
            </a:r>
            <a:r>
              <a:rPr lang="zh-CN" altLang="en-US" dirty="0"/>
              <a:t>）。</a:t>
            </a:r>
          </a:p>
          <a:p>
            <a:pPr>
              <a:buFont typeface="+mj-lt"/>
              <a:buAutoNum type="arabicPeriod"/>
            </a:pPr>
            <a:r>
              <a:rPr lang="zh-CN" altLang="en-US" b="1" dirty="0"/>
              <a:t>新增大型跨模块功能</a:t>
            </a:r>
            <a:r>
              <a:rPr lang="zh-CN" altLang="en-US" dirty="0"/>
              <a:t>：</a:t>
            </a:r>
          </a:p>
          <a:p>
            <a:pPr marL="742950" lvl="1" indent="-285750">
              <a:buFont typeface="+mj-lt"/>
              <a:buAutoNum type="arabicPeriod"/>
            </a:pPr>
            <a:r>
              <a:rPr lang="zh-CN" altLang="en-US" dirty="0"/>
              <a:t>比如在进展到最终实现时，新增了中断、</a:t>
            </a:r>
            <a:r>
              <a:rPr lang="en-US" altLang="zh-CN" dirty="0"/>
              <a:t>ARM </a:t>
            </a:r>
            <a:r>
              <a:rPr lang="zh-CN" altLang="en-US" dirty="0"/>
              <a:t>页表和地址空间支持：</a:t>
            </a:r>
          </a:p>
          <a:p>
            <a:pPr marL="1143000" lvl="2" indent="-228600">
              <a:buFont typeface="+mj-lt"/>
              <a:buAutoNum type="arabicPeriod"/>
            </a:pPr>
            <a:r>
              <a:rPr lang="zh-CN" altLang="en-US" dirty="0"/>
              <a:t>设计和实现耗费了数人月（</a:t>
            </a:r>
            <a:r>
              <a:rPr lang="en-US" altLang="zh-CN" dirty="0" err="1"/>
              <a:t>pms</a:t>
            </a:r>
            <a:r>
              <a:rPr lang="zh-CN" altLang="en-US" dirty="0"/>
              <a:t>）。</a:t>
            </a:r>
          </a:p>
          <a:p>
            <a:pPr marL="1143000" lvl="2" indent="-228600">
              <a:buFont typeface="+mj-lt"/>
              <a:buAutoNum type="arabicPeriod"/>
            </a:pPr>
            <a:r>
              <a:rPr lang="zh-CN" altLang="en-US" dirty="0"/>
              <a:t>重新验证耗时约 </a:t>
            </a:r>
            <a:r>
              <a:rPr lang="en-US" altLang="zh-CN" dirty="0"/>
              <a:t>1.5-2 </a:t>
            </a:r>
            <a:r>
              <a:rPr lang="zh-CN" altLang="en-US" dirty="0"/>
              <a:t>人年（</a:t>
            </a:r>
            <a:r>
              <a:rPr lang="en-US" altLang="zh-CN" dirty="0" err="1"/>
              <a:t>py</a:t>
            </a:r>
            <a:r>
              <a:rPr lang="zh-CN" altLang="en-US" dirty="0"/>
              <a:t>）。</a:t>
            </a:r>
          </a:p>
          <a:p>
            <a:pPr marL="1143000" lvl="2" indent="-228600">
              <a:buFont typeface="+mj-lt"/>
              <a:buAutoNum type="arabicPeriod"/>
            </a:pPr>
            <a:r>
              <a:rPr lang="zh-CN" altLang="en-US" dirty="0"/>
              <a:t>修改了大约 </a:t>
            </a:r>
            <a:r>
              <a:rPr lang="en-US" altLang="zh-CN" dirty="0"/>
              <a:t>12% </a:t>
            </a:r>
            <a:r>
              <a:rPr lang="zh-CN" altLang="en-US" dirty="0"/>
              <a:t>的现有 </a:t>
            </a:r>
            <a:r>
              <a:rPr lang="en-US" altLang="zh-CN" dirty="0"/>
              <a:t>Haskell </a:t>
            </a:r>
            <a:r>
              <a:rPr lang="zh-CN" altLang="en-US" dirty="0"/>
              <a:t>代码，并新增了 </a:t>
            </a:r>
            <a:r>
              <a:rPr lang="en-US" altLang="zh-CN" dirty="0"/>
              <a:t>37% </a:t>
            </a:r>
            <a:r>
              <a:rPr lang="zh-CN" altLang="en-US" dirty="0"/>
              <a:t>的代码。</a:t>
            </a:r>
          </a:p>
          <a:p>
            <a:pPr marL="1143000" lvl="2" indent="-228600">
              <a:buFont typeface="+mj-lt"/>
              <a:buAutoNum type="arabicPeriod"/>
            </a:pPr>
            <a:r>
              <a:rPr lang="zh-CN" altLang="en-US" dirty="0"/>
              <a:t>重新验证的成本约为最初验证时间的 </a:t>
            </a:r>
            <a:r>
              <a:rPr lang="en-US" altLang="zh-CN" dirty="0"/>
              <a:t>32%</a:t>
            </a:r>
            <a:r>
              <a:rPr lang="zh-CN" altLang="en-US" dirty="0"/>
              <a:t>。</a:t>
            </a:r>
          </a:p>
          <a:p>
            <a:pPr marL="742950" lvl="1" indent="-285750">
              <a:buFont typeface="+mj-lt"/>
              <a:buAutoNum type="arabicPeriod"/>
            </a:pPr>
            <a:r>
              <a:rPr lang="zh-CN" altLang="en-US" dirty="0"/>
              <a:t>新功能仅对现有不变量做了少量调整，但为新增代码引入了大量新的不变量。</a:t>
            </a:r>
          </a:p>
          <a:p>
            <a:pPr marL="1143000" lvl="2" indent="-228600">
              <a:buFont typeface="+mj-lt"/>
              <a:buAutoNum type="arabicPeriod"/>
            </a:pPr>
            <a:r>
              <a:rPr lang="zh-CN" altLang="en-US" dirty="0"/>
              <a:t>这些新不变量需要在整个内核 </a:t>
            </a:r>
            <a:r>
              <a:rPr lang="en-US" altLang="zh-CN" dirty="0"/>
              <a:t>API </a:t>
            </a:r>
            <a:r>
              <a:rPr lang="zh-CN" altLang="en-US" dirty="0"/>
              <a:t>中保持，而不仅仅是在新功能中。</a:t>
            </a:r>
          </a:p>
          <a:p>
            <a:pPr>
              <a:buFont typeface="+mj-lt"/>
              <a:buAutoNum type="arabicPeriod"/>
            </a:pPr>
            <a:r>
              <a:rPr lang="zh-CN" altLang="en-US" b="1" dirty="0"/>
              <a:t>对现有功能的根本性修改</a:t>
            </a:r>
            <a:r>
              <a:rPr lang="zh-CN" altLang="en-US" dirty="0"/>
              <a:t>：</a:t>
            </a:r>
          </a:p>
          <a:p>
            <a:pPr marL="742950" lvl="1" indent="-285750">
              <a:buFont typeface="+mj-lt"/>
              <a:buAutoNum type="arabicPeriod"/>
            </a:pPr>
            <a:r>
              <a:rPr lang="zh-CN" altLang="en-US" dirty="0"/>
              <a:t>这是最具挑战性的情况。</a:t>
            </a:r>
          </a:p>
          <a:p>
            <a:pPr marL="742950" lvl="1" indent="-285750">
              <a:buFont typeface="+mj-lt"/>
              <a:buAutoNum type="arabicPeriod"/>
            </a:pPr>
            <a:r>
              <a:rPr lang="zh-CN" altLang="en-US" dirty="0"/>
              <a:t>例如，在第一次精化完成后，为了优化 </a:t>
            </a:r>
            <a:r>
              <a:rPr lang="en-US" altLang="zh-CN" dirty="0"/>
              <a:t>API</a:t>
            </a:r>
            <a:r>
              <a:rPr lang="zh-CN" altLang="en-US" dirty="0"/>
              <a:t>，我们添加了用于高效 </a:t>
            </a:r>
            <a:r>
              <a:rPr lang="en-US" altLang="zh-CN" dirty="0"/>
              <a:t>RPC </a:t>
            </a:r>
            <a:r>
              <a:rPr lang="zh-CN" altLang="en-US" dirty="0"/>
              <a:t>的回复能力（</a:t>
            </a:r>
            <a:r>
              <a:rPr lang="en-US" altLang="zh-CN" dirty="0"/>
              <a:t>reply capability</a:t>
            </a:r>
            <a:r>
              <a:rPr lang="zh-CN" altLang="en-US" dirty="0"/>
              <a:t>）：</a:t>
            </a:r>
          </a:p>
          <a:p>
            <a:pPr marL="1143000" lvl="2" indent="-228600">
              <a:buFont typeface="+mj-lt"/>
              <a:buAutoNum type="arabicPeriod"/>
            </a:pPr>
            <a:r>
              <a:rPr lang="zh-CN" altLang="en-US" dirty="0"/>
              <a:t>回复能力在接收 </a:t>
            </a:r>
            <a:r>
              <a:rPr lang="en-US" altLang="zh-CN" dirty="0"/>
              <a:t>IPC </a:t>
            </a:r>
            <a:r>
              <a:rPr lang="zh-CN" altLang="en-US" dirty="0"/>
              <a:t>时动态创建，并且大多数情况下像其他能力一样被处理。</a:t>
            </a:r>
          </a:p>
          <a:p>
            <a:pPr marL="1143000" lvl="2" indent="-228600">
              <a:buFont typeface="+mj-lt"/>
              <a:buAutoNum type="arabicPeriod"/>
            </a:pPr>
            <a:r>
              <a:rPr lang="zh-CN" altLang="en-US" dirty="0"/>
              <a:t>它们是一次性使用的，在使用后立即删除。</a:t>
            </a:r>
          </a:p>
          <a:p>
            <a:pPr marL="742950" lvl="1" indent="-285750">
              <a:buFont typeface="+mj-lt"/>
              <a:buAutoNum type="arabicPeriod"/>
            </a:pPr>
            <a:r>
              <a:rPr lang="zh-CN" altLang="en-US" dirty="0"/>
              <a:t>这个改动从根本上破坏了许多关于能力的属性和不变量：</a:t>
            </a:r>
          </a:p>
          <a:p>
            <a:pPr marL="1143000" lvl="2" indent="-228600">
              <a:buFont typeface="+mj-lt"/>
              <a:buAutoNum type="arabicPeriod"/>
            </a:pPr>
            <a:r>
              <a:rPr lang="zh-CN" altLang="en-US" dirty="0"/>
              <a:t>能力的创建和删除需要许多前置条件才能安全执行。</a:t>
            </a:r>
          </a:p>
          <a:p>
            <a:pPr marL="1143000" lvl="2" indent="-228600">
              <a:buFont typeface="+mj-lt"/>
              <a:buAutoNum type="arabicPeriod"/>
            </a:pPr>
            <a:r>
              <a:rPr lang="zh-CN" altLang="en-US" dirty="0"/>
              <a:t>动态执行这些操作需要复杂的前置条件，并且必须针对许多新代码路径进行证明。</a:t>
            </a:r>
          </a:p>
          <a:p>
            <a:pPr marL="742950" lvl="1" indent="-285750">
              <a:buFont typeface="+mj-lt"/>
              <a:buAutoNum type="arabicPeriod"/>
            </a:pPr>
            <a:r>
              <a:rPr lang="zh-CN" altLang="en-US" dirty="0"/>
              <a:t>部分前置条件不成立，需要额外的特殊证明或对现有不变量进行修改（然后需要重新证明整个内核）。</a:t>
            </a:r>
          </a:p>
          <a:p>
            <a:pPr marL="742950" lvl="1" indent="-285750">
              <a:buFont typeface="+mj-lt"/>
              <a:buAutoNum type="arabicPeriod"/>
            </a:pPr>
            <a:r>
              <a:rPr lang="zh-CN" altLang="en-US" dirty="0"/>
              <a:t>虽然代码修改量较小（不足代码库总量的 </a:t>
            </a:r>
            <a:r>
              <a:rPr lang="en-US" altLang="zh-CN" dirty="0"/>
              <a:t>5%</a:t>
            </a:r>
            <a:r>
              <a:rPr lang="zh-CN" altLang="en-US" dirty="0"/>
              <a:t>），但其横向影响非常大：</a:t>
            </a:r>
          </a:p>
          <a:p>
            <a:pPr marL="1143000" lvl="2" indent="-228600">
              <a:buFont typeface="+mj-lt"/>
              <a:buAutoNum type="arabicPeriod"/>
            </a:pPr>
            <a:r>
              <a:rPr lang="zh-CN" altLang="en-US" dirty="0"/>
              <a:t>重新验证耗时约 </a:t>
            </a:r>
            <a:r>
              <a:rPr lang="en-US" altLang="zh-CN" dirty="0"/>
              <a:t>1 </a:t>
            </a:r>
            <a:r>
              <a:rPr lang="zh-CN" altLang="en-US" dirty="0"/>
              <a:t>人年，占原始验证工作量的 </a:t>
            </a:r>
            <a:r>
              <a:rPr lang="en-US" altLang="zh-CN" dirty="0"/>
              <a:t>17%</a:t>
            </a:r>
            <a:r>
              <a:rPr lang="zh-CN" altLang="en-US" dirty="0"/>
              <a:t>。</a:t>
            </a:r>
          </a:p>
          <a:p>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14</a:t>
            </a:fld>
            <a:endParaRPr lang="zh-CN" altLang="en-US"/>
          </a:p>
        </p:txBody>
      </p:sp>
    </p:spTree>
    <p:extLst>
      <p:ext uri="{BB962C8B-B14F-4D97-AF65-F5344CB8AC3E}">
        <p14:creationId xmlns:p14="http://schemas.microsoft.com/office/powerpoint/2010/main" val="617007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相关工作</a:t>
            </a:r>
            <a:endParaRPr lang="en-US" altLang="zh-CN" dirty="0"/>
          </a:p>
          <a:p>
            <a:r>
              <a:rPr lang="en-US" altLang="zh-CN" b="0" i="0" dirty="0">
                <a:solidFill>
                  <a:srgbClr val="000000"/>
                </a:solidFill>
                <a:effectLst/>
                <a:latin typeface="微软雅黑" panose="020B0503020204020204" pitchFamily="34" charset="-122"/>
                <a:ea typeface="微软雅黑" panose="020B0503020204020204" pitchFamily="34" charset="-122"/>
              </a:rPr>
              <a:t>1.Klein</a:t>
            </a:r>
            <a:r>
              <a:rPr lang="zh-CN" altLang="en-US" b="0" i="0" dirty="0">
                <a:solidFill>
                  <a:srgbClr val="000000"/>
                </a:solidFill>
                <a:effectLst/>
                <a:latin typeface="微软雅黑" panose="020B0503020204020204" pitchFamily="34" charset="-122"/>
                <a:ea typeface="微软雅黑" panose="020B0503020204020204" pitchFamily="34" charset="-122"/>
              </a:rPr>
              <a:t>提供了一个全面的概述。</a:t>
            </a:r>
            <a:r>
              <a:rPr lang="en-US" altLang="zh-CN" b="0" i="0" dirty="0">
                <a:solidFill>
                  <a:srgbClr val="000000"/>
                </a:solidFill>
                <a:effectLst/>
                <a:latin typeface="微软雅黑" panose="020B0503020204020204" pitchFamily="34" charset="-122"/>
                <a:ea typeface="微软雅黑" panose="020B0503020204020204" pitchFamily="34" charset="-122"/>
              </a:rPr>
              <a:t>	【G. Klein. Operating system verification ——an overview. </a:t>
            </a:r>
            <a:r>
              <a:rPr lang="en-US" altLang="zh-CN" b="0" i="0" dirty="0" err="1">
                <a:solidFill>
                  <a:srgbClr val="000000"/>
                </a:solidFill>
                <a:effectLst/>
                <a:latin typeface="微软雅黑" panose="020B0503020204020204" pitchFamily="34" charset="-122"/>
                <a:ea typeface="微软雅黑" panose="020B0503020204020204" pitchFamily="34" charset="-122"/>
              </a:rPr>
              <a:t>S¯adhan¯a</a:t>
            </a:r>
            <a:r>
              <a:rPr lang="en-US" altLang="zh-CN" b="0" i="0" dirty="0">
                <a:solidFill>
                  <a:srgbClr val="000000"/>
                </a:solidFill>
                <a:effectLst/>
                <a:latin typeface="微软雅黑" panose="020B0503020204020204" pitchFamily="34" charset="-122"/>
                <a:ea typeface="微软雅黑" panose="020B0503020204020204" pitchFamily="34" charset="-122"/>
              </a:rPr>
              <a:t>, 34(1):27{69, Feb 2009.】</a:t>
            </a:r>
          </a:p>
          <a:p>
            <a:endParaRPr lang="en-US" altLang="zh-CN" b="0" i="0" dirty="0">
              <a:solidFill>
                <a:srgbClr val="000000"/>
              </a:solidFill>
              <a:effectLst/>
              <a:latin typeface="微软雅黑" panose="020B0503020204020204" pitchFamily="34" charset="-122"/>
              <a:ea typeface="微软雅黑" panose="020B0503020204020204" pitchFamily="34" charset="-122"/>
            </a:endParaRPr>
          </a:p>
          <a:p>
            <a:r>
              <a:rPr lang="en-US" altLang="zh-CN" b="0" i="0" dirty="0">
                <a:solidFill>
                  <a:srgbClr val="000000"/>
                </a:solidFill>
                <a:effectLst/>
                <a:latin typeface="微软雅黑" panose="020B0503020204020204" pitchFamily="34" charset="-122"/>
                <a:ea typeface="微软雅黑" panose="020B0503020204020204" pitchFamily="34" charset="-122"/>
              </a:rPr>
              <a:t>2.</a:t>
            </a:r>
            <a:r>
              <a:rPr lang="zh-CN" altLang="en-US" b="0" i="0" dirty="0">
                <a:solidFill>
                  <a:srgbClr val="000000"/>
                </a:solidFill>
                <a:effectLst/>
                <a:latin typeface="微软雅黑" panose="020B0503020204020204" pitchFamily="34" charset="-122"/>
                <a:ea typeface="微软雅黑" panose="020B0503020204020204" pitchFamily="34" charset="-122"/>
              </a:rPr>
              <a:t>第一次尝试验证操作系统内核是在</a:t>
            </a:r>
            <a:r>
              <a:rPr lang="en-US" altLang="zh-CN" b="0" i="0" dirty="0">
                <a:solidFill>
                  <a:srgbClr val="000000"/>
                </a:solidFill>
                <a:effectLst/>
                <a:latin typeface="微软雅黑" panose="020B0503020204020204" pitchFamily="34" charset="-122"/>
                <a:ea typeface="微软雅黑" panose="020B0503020204020204" pitchFamily="34" charset="-122"/>
              </a:rPr>
              <a:t>1970s</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UCLA</a:t>
            </a:r>
            <a:r>
              <a:rPr lang="zh-CN" altLang="en-US" b="0" i="0" dirty="0">
                <a:solidFill>
                  <a:srgbClr val="000000"/>
                </a:solidFill>
                <a:effectLst/>
                <a:latin typeface="微软雅黑" panose="020B0503020204020204" pitchFamily="34" charset="-122"/>
                <a:ea typeface="微软雅黑" panose="020B0503020204020204" pitchFamily="34" charset="-122"/>
              </a:rPr>
              <a:t>的</a:t>
            </a:r>
            <a:r>
              <a:rPr lang="en-US" altLang="zh-CN" b="0" i="0" dirty="0">
                <a:solidFill>
                  <a:srgbClr val="000000"/>
                </a:solidFill>
                <a:effectLst/>
                <a:latin typeface="微软雅黑" panose="020B0503020204020204" pitchFamily="34" charset="-122"/>
                <a:ea typeface="微软雅黑" panose="020B0503020204020204" pitchFamily="34" charset="-122"/>
              </a:rPr>
              <a:t>Secure Unix</a:t>
            </a:r>
            <a:r>
              <a:rPr lang="zh-CN" altLang="en-US" b="0" i="0" dirty="0">
                <a:solidFill>
                  <a:srgbClr val="000000"/>
                </a:solidFill>
                <a:effectLst/>
                <a:latin typeface="微软雅黑" panose="020B0503020204020204" pitchFamily="34" charset="-122"/>
                <a:ea typeface="微软雅黑" panose="020B0503020204020204" pitchFamily="34" charset="-122"/>
              </a:rPr>
              <a:t>以及 </a:t>
            </a:r>
            <a:r>
              <a:rPr lang="en-US" altLang="zh-CN" b="0" i="0" dirty="0">
                <a:solidFill>
                  <a:srgbClr val="000000"/>
                </a:solidFill>
                <a:effectLst/>
                <a:latin typeface="微软雅黑" panose="020B0503020204020204" pitchFamily="34" charset="-122"/>
                <a:ea typeface="微软雅黑" panose="020B0503020204020204" pitchFamily="34" charset="-122"/>
              </a:rPr>
              <a:t>Provably Secure Operating System (PSOS)	</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UCLA</a:t>
            </a:r>
            <a:r>
              <a:rPr lang="zh-CN" altLang="en-US" b="0" i="0" dirty="0">
                <a:solidFill>
                  <a:srgbClr val="000000"/>
                </a:solidFill>
                <a:effectLst/>
                <a:latin typeface="微软雅黑" panose="020B0503020204020204" pitchFamily="34" charset="-122"/>
                <a:ea typeface="微软雅黑" panose="020B0503020204020204" pitchFamily="34" charset="-122"/>
              </a:rPr>
              <a:t>使用了精化作为正确性，而</a:t>
            </a:r>
            <a:r>
              <a:rPr lang="en-US" altLang="zh-CN" b="0" dirty="0"/>
              <a:t>PSOS </a:t>
            </a:r>
            <a:r>
              <a:rPr lang="zh-CN" altLang="en-US" b="0" dirty="0"/>
              <a:t>的主要目标是内核的形式化设计，没有完成任何实质性的实现证明，</a:t>
            </a:r>
            <a:r>
              <a:rPr lang="en-US" altLang="zh-CN" b="0" dirty="0"/>
              <a:t>PSOS </a:t>
            </a:r>
            <a:r>
              <a:rPr lang="zh-CN" altLang="en-US" b="0" dirty="0"/>
              <a:t>的设计方法被应用于</a:t>
            </a:r>
            <a:r>
              <a:rPr lang="en-US" altLang="zh-CN" b="0" dirty="0"/>
              <a:t>Kernelized Secure Operating System (KSOS)</a:t>
            </a:r>
            <a:r>
              <a:rPr lang="zh-CN" altLang="en-US" b="0" dirty="0"/>
              <a:t>，</a:t>
            </a:r>
            <a:r>
              <a:rPr lang="it-IT" altLang="zh-CN" b="0" dirty="0"/>
              <a:t>Secure Ada Target (SAT) </a:t>
            </a:r>
            <a:r>
              <a:rPr lang="zh-CN" altLang="it-IT" b="0" dirty="0"/>
              <a:t>和 </a:t>
            </a:r>
            <a:r>
              <a:rPr lang="it-IT" altLang="zh-CN" b="0" dirty="0"/>
              <a:t>Logical Coprocessor Kernel (LOCK)</a:t>
            </a:r>
          </a:p>
          <a:p>
            <a:endParaRPr lang="en-US" altLang="zh-CN" b="0" i="0" dirty="0">
              <a:solidFill>
                <a:srgbClr val="000000"/>
              </a:solidFill>
              <a:effectLst/>
              <a:latin typeface="微软雅黑" panose="020B0503020204020204" pitchFamily="34" charset="-122"/>
              <a:ea typeface="微软雅黑" panose="020B0503020204020204" pitchFamily="34" charset="-122"/>
            </a:endParaRPr>
          </a:p>
          <a:p>
            <a:r>
              <a:rPr lang="en-US" altLang="zh-CN" b="0" i="0" dirty="0">
                <a:solidFill>
                  <a:srgbClr val="000000"/>
                </a:solidFill>
                <a:effectLst/>
                <a:latin typeface="微软雅黑" panose="020B0503020204020204" pitchFamily="34" charset="-122"/>
                <a:ea typeface="微软雅黑" panose="020B0503020204020204" pitchFamily="34" charset="-122"/>
              </a:rPr>
              <a:t>3.</a:t>
            </a:r>
            <a:r>
              <a:rPr lang="zh-CN" altLang="en-US" b="1" dirty="0"/>
              <a:t> </a:t>
            </a:r>
            <a:r>
              <a:rPr lang="en-US" altLang="zh-CN" b="1" dirty="0"/>
              <a:t>KIT</a:t>
            </a:r>
            <a:r>
              <a:rPr lang="zh-CN" altLang="en-US" dirty="0"/>
              <a:t> 项目是第一个完成</a:t>
            </a:r>
            <a:r>
              <a:rPr lang="zh-CN" altLang="en-US" b="1" dirty="0"/>
              <a:t>操作系统内核实现证明</a:t>
            </a:r>
            <a:r>
              <a:rPr lang="zh-CN" altLang="en-US" dirty="0"/>
              <a:t>的项目。针对的是一个</a:t>
            </a:r>
            <a:r>
              <a:rPr lang="zh-CN" altLang="en-US" b="1" dirty="0"/>
              <a:t>高度理想化的 </a:t>
            </a:r>
            <a:r>
              <a:rPr lang="en-US" altLang="zh-CN" b="1" dirty="0"/>
              <a:t>OS </a:t>
            </a:r>
            <a:r>
              <a:rPr lang="zh-CN" altLang="en-US" b="1" dirty="0"/>
              <a:t>内核，</a:t>
            </a:r>
            <a:r>
              <a:rPr lang="zh-CN" altLang="en-US" dirty="0"/>
              <a:t>由</a:t>
            </a:r>
            <a:r>
              <a:rPr lang="en-US" altLang="zh-CN" b="1" dirty="0"/>
              <a:t>320</a:t>
            </a:r>
            <a:r>
              <a:rPr lang="zh-CN" altLang="en-US" b="1" dirty="0"/>
              <a:t>行人工设计但接近真实的汇编指令</a:t>
            </a:r>
            <a:r>
              <a:rPr lang="zh-CN" altLang="en-US" dirty="0"/>
              <a:t>组成。</a:t>
            </a:r>
            <a:r>
              <a:rPr lang="en-US" altLang="zh-CN" dirty="0"/>
              <a:t>【W. R. Bevier. Kit: A study in operating system</a:t>
            </a:r>
          </a:p>
          <a:p>
            <a:r>
              <a:rPr lang="en-US" altLang="zh-CN" dirty="0"/>
              <a:t>verification. IEEE Transactions on Software Engineering, 15(11):1382{1396, 1989.】</a:t>
            </a:r>
          </a:p>
          <a:p>
            <a:endParaRPr lang="en-US" altLang="zh-CN" dirty="0"/>
          </a:p>
          <a:p>
            <a:r>
              <a:rPr lang="en-US" altLang="zh-CN" dirty="0"/>
              <a:t>4. Bevier </a:t>
            </a:r>
            <a:r>
              <a:rPr lang="zh-CN" altLang="en-US" dirty="0"/>
              <a:t>和 </a:t>
            </a:r>
            <a:r>
              <a:rPr lang="en-US" altLang="zh-CN" dirty="0"/>
              <a:t>Smith</a:t>
            </a:r>
            <a:r>
              <a:rPr lang="zh-CN" altLang="en-US" dirty="0"/>
              <a:t>对 </a:t>
            </a:r>
            <a:r>
              <a:rPr lang="en-US" altLang="zh-CN" b="1" dirty="0"/>
              <a:t>Mach </a:t>
            </a:r>
            <a:r>
              <a:rPr lang="zh-CN" altLang="en-US" b="1" dirty="0"/>
              <a:t>微内核</a:t>
            </a:r>
            <a:r>
              <a:rPr lang="zh-CN" altLang="en-US" dirty="0"/>
              <a:t>进行了</a:t>
            </a:r>
            <a:r>
              <a:rPr lang="zh-CN" altLang="en-US" b="1" dirty="0"/>
              <a:t>形式化建模，</a:t>
            </a:r>
            <a:r>
              <a:rPr lang="zh-CN" altLang="en-US" dirty="0"/>
              <a:t>没有进行实际实现层面的验证。</a:t>
            </a:r>
            <a:r>
              <a:rPr lang="en-US" altLang="zh-CN" dirty="0"/>
              <a:t>EROS </a:t>
            </a:r>
            <a:r>
              <a:rPr lang="zh-CN" altLang="en-US" dirty="0"/>
              <a:t>内核进行了形式化建模和部分证明，重点在操作系统内核的设计层面，但未进行实现验证。</a:t>
            </a:r>
            <a:r>
              <a:rPr lang="en-US" altLang="zh-CN" dirty="0" err="1"/>
              <a:t>SELinux</a:t>
            </a:r>
            <a:r>
              <a:rPr lang="zh-CN" altLang="en-US" dirty="0"/>
              <a:t>基于 </a:t>
            </a:r>
            <a:r>
              <a:rPr lang="en-US" altLang="zh-CN" b="1" dirty="0"/>
              <a:t>FLASK</a:t>
            </a:r>
            <a:r>
              <a:rPr lang="en-US" altLang="zh-CN" dirty="0"/>
              <a:t> </a:t>
            </a:r>
            <a:r>
              <a:rPr lang="zh-CN" altLang="en-US" dirty="0"/>
              <a:t>框架，进行了高层次的安全性分析。</a:t>
            </a:r>
            <a:r>
              <a:rPr lang="en-US" altLang="zh-CN" dirty="0"/>
              <a:t>MASK </a:t>
            </a:r>
            <a:r>
              <a:rPr lang="zh-CN" altLang="en-US" dirty="0"/>
              <a:t>项目主要针对</a:t>
            </a:r>
            <a:r>
              <a:rPr lang="zh-CN" altLang="en-US" b="1" dirty="0"/>
              <a:t>信息流属性</a:t>
            </a:r>
            <a:r>
              <a:rPr lang="zh-CN" altLang="en-US" dirty="0"/>
              <a:t>进行了研究。</a:t>
            </a:r>
            <a:endParaRPr lang="en-US" altLang="zh-CN" dirty="0"/>
          </a:p>
          <a:p>
            <a:endParaRPr lang="en-US" altLang="zh-CN" dirty="0"/>
          </a:p>
          <a:p>
            <a:r>
              <a:rPr lang="en-US" altLang="zh-CN" dirty="0"/>
              <a:t>5.</a:t>
            </a:r>
            <a:r>
              <a:rPr lang="zh-CN" altLang="en-US" dirty="0"/>
              <a:t> </a:t>
            </a:r>
            <a:r>
              <a:rPr lang="en-US" altLang="zh-CN" dirty="0" err="1"/>
              <a:t>VFiasco</a:t>
            </a:r>
            <a:r>
              <a:rPr lang="en-US" altLang="zh-CN" dirty="0"/>
              <a:t> </a:t>
            </a:r>
            <a:r>
              <a:rPr lang="zh-CN" altLang="en-US" dirty="0"/>
              <a:t>和 </a:t>
            </a:r>
            <a:r>
              <a:rPr lang="en-US" altLang="zh-CN" dirty="0"/>
              <a:t>Robin </a:t>
            </a:r>
            <a:r>
              <a:rPr lang="zh-CN" altLang="en-US" dirty="0"/>
              <a:t>项目展示了对高级编程语言（如 </a:t>
            </a:r>
            <a:r>
              <a:rPr lang="en-US" altLang="zh-CN" dirty="0"/>
              <a:t>C++</a:t>
            </a:r>
            <a:r>
              <a:rPr lang="zh-CN" altLang="en-US" dirty="0"/>
              <a:t>）的形式化建模能力，但在验证内核实现方面未取得重大进展。它们的工作更多是语言层面的探索，为未来的验证工作提供了工具和思路。</a:t>
            </a:r>
            <a:endParaRPr lang="en-US" altLang="zh-CN" dirty="0"/>
          </a:p>
          <a:p>
            <a:endParaRPr lang="en-US" altLang="zh-CN" dirty="0"/>
          </a:p>
          <a:p>
            <a:r>
              <a:rPr lang="en-US" altLang="zh-CN" dirty="0"/>
              <a:t>6. </a:t>
            </a:r>
            <a:r>
              <a:rPr lang="en-US" altLang="zh-CN" dirty="0" err="1"/>
              <a:t>Heitmeyer</a:t>
            </a:r>
            <a:r>
              <a:rPr lang="en-US" altLang="zh-CN" dirty="0"/>
              <a:t> </a:t>
            </a:r>
            <a:r>
              <a:rPr lang="zh-CN" altLang="en-US" dirty="0"/>
              <a:t>等人验证和通过 </a:t>
            </a:r>
            <a:r>
              <a:rPr lang="en-US" altLang="zh-CN" b="1" dirty="0"/>
              <a:t>Common Criteria </a:t>
            </a:r>
            <a:r>
              <a:rPr lang="zh-CN" altLang="en-US" b="1" dirty="0"/>
              <a:t>认证</a:t>
            </a:r>
            <a:r>
              <a:rPr lang="zh-CN" altLang="en-US" dirty="0"/>
              <a:t>的一个</a:t>
            </a:r>
            <a:r>
              <a:rPr lang="zh-CN" altLang="en-US" b="1" dirty="0"/>
              <a:t>嵌入式设备</a:t>
            </a:r>
            <a:r>
              <a:rPr lang="zh-CN" altLang="en-US" dirty="0"/>
              <a:t>。设备内核为一个小型的</a:t>
            </a:r>
            <a:r>
              <a:rPr lang="zh-CN" altLang="en-US" b="1" dirty="0"/>
              <a:t>分离内核</a:t>
            </a:r>
            <a:r>
              <a:rPr lang="zh-CN" altLang="en-US" dirty="0"/>
              <a:t>，规模约为</a:t>
            </a:r>
            <a:r>
              <a:rPr lang="en-US" altLang="zh-CN" b="1" dirty="0"/>
              <a:t>3,000</a:t>
            </a:r>
            <a:r>
              <a:rPr lang="zh-CN" altLang="en-US" b="1" dirty="0"/>
              <a:t>行代码，</a:t>
            </a:r>
            <a:r>
              <a:rPr lang="zh-CN" altLang="en-US" dirty="0"/>
              <a:t>缺乏直接对实现代码的形式化证明，验证层次停留在较高抽象层面。</a:t>
            </a:r>
            <a:endParaRPr lang="en-US" altLang="zh-CN" dirty="0"/>
          </a:p>
          <a:p>
            <a:endParaRPr lang="en-US" altLang="zh-CN" dirty="0"/>
          </a:p>
          <a:p>
            <a:r>
              <a:rPr lang="en-US" altLang="zh-CN" dirty="0"/>
              <a:t>7. Hardin </a:t>
            </a:r>
            <a:r>
              <a:rPr lang="zh-CN" altLang="en-US" dirty="0"/>
              <a:t>等人对 </a:t>
            </a:r>
            <a:r>
              <a:rPr lang="en-US" altLang="zh-CN" b="1" dirty="0"/>
              <a:t>AAMP7 </a:t>
            </a:r>
            <a:r>
              <a:rPr lang="zh-CN" altLang="en-US" b="1" dirty="0"/>
              <a:t>微处理器</a:t>
            </a:r>
            <a:r>
              <a:rPr lang="zh-CN" altLang="en-US" dirty="0"/>
              <a:t>的信息流属性进行了</a:t>
            </a:r>
            <a:r>
              <a:rPr lang="zh-CN" altLang="en-US" b="1" dirty="0"/>
              <a:t>形式化验证</a:t>
            </a:r>
            <a:r>
              <a:rPr lang="zh-CN" altLang="en-US" dirty="0"/>
              <a:t>。</a:t>
            </a:r>
            <a:r>
              <a:rPr lang="en-US" altLang="zh-CN" dirty="0"/>
              <a:t>AAMP7 </a:t>
            </a:r>
            <a:r>
              <a:rPr lang="zh-CN" altLang="en-US" dirty="0"/>
              <a:t>硬件实现了静态分离内核的功能。低级设计与微代码之间的对应关系未进行</a:t>
            </a:r>
            <a:r>
              <a:rPr lang="zh-CN" altLang="en-US" b="1" dirty="0"/>
              <a:t>形式化证明</a:t>
            </a:r>
            <a:r>
              <a:rPr lang="zh-CN" altLang="en-US" dirty="0"/>
              <a:t>，仅通过手动检查确认。</a:t>
            </a:r>
            <a:r>
              <a:rPr lang="en-US" altLang="zh-CN" dirty="0"/>
              <a:t>C. L. D. S. Hardin, E. W. Smith, and W. D. Young. A robust machine code proof framework for highly secure applications. In ACL2’06: Proc. Int. WS on the ACL2 theorem prover and its applications. ACM, 2006.</a:t>
            </a:r>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15</a:t>
            </a:fld>
            <a:endParaRPr lang="zh-CN" altLang="en-US"/>
          </a:p>
        </p:txBody>
      </p:sp>
    </p:spTree>
    <p:extLst>
      <p:ext uri="{BB962C8B-B14F-4D97-AF65-F5344CB8AC3E}">
        <p14:creationId xmlns:p14="http://schemas.microsoft.com/office/powerpoint/2010/main" val="456354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C26404-964B-8780-8FE1-A3902016E86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6B3F26-037D-A6B2-6508-E83A9F984E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96038C2-A439-CC30-9BC8-1F32DC3EBBF8}"/>
              </a:ext>
            </a:extLst>
          </p:cNvPr>
          <p:cNvSpPr>
            <a:spLocks noGrp="1"/>
          </p:cNvSpPr>
          <p:nvPr>
            <p:ph type="dt" sz="half" idx="10"/>
          </p:nvPr>
        </p:nvSpPr>
        <p:spPr/>
        <p:txBody>
          <a:bodyPr/>
          <a:lstStyle/>
          <a:p>
            <a:fld id="{CDDAA041-0566-4FCC-807F-43A6BF170B27}" type="datetimeFigureOut">
              <a:rPr lang="zh-CN" altLang="en-US" smtClean="0"/>
              <a:t>2025/1/13</a:t>
            </a:fld>
            <a:endParaRPr lang="zh-CN" altLang="en-US"/>
          </a:p>
        </p:txBody>
      </p:sp>
      <p:sp>
        <p:nvSpPr>
          <p:cNvPr id="5" name="页脚占位符 4">
            <a:extLst>
              <a:ext uri="{FF2B5EF4-FFF2-40B4-BE49-F238E27FC236}">
                <a16:creationId xmlns:a16="http://schemas.microsoft.com/office/drawing/2014/main" id="{3FE4414B-20A0-37AF-FE7C-CCC3A571F71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F8CFCD9-6F6A-55C1-4F0F-BA70C7573B96}"/>
              </a:ext>
            </a:extLst>
          </p:cNvPr>
          <p:cNvSpPr>
            <a:spLocks noGrp="1"/>
          </p:cNvSpPr>
          <p:nvPr>
            <p:ph type="sldNum" sz="quarter" idx="12"/>
          </p:nvPr>
        </p:nvSpPr>
        <p:spPr/>
        <p:txBody>
          <a:bodyPr/>
          <a:lstStyle/>
          <a:p>
            <a:fld id="{240265DE-B8DB-472B-B351-5203349F10C0}" type="slidenum">
              <a:rPr lang="zh-CN" altLang="en-US" smtClean="0"/>
              <a:t>‹#›</a:t>
            </a:fld>
            <a:endParaRPr lang="zh-CN" altLang="en-US"/>
          </a:p>
        </p:txBody>
      </p:sp>
    </p:spTree>
    <p:extLst>
      <p:ext uri="{BB962C8B-B14F-4D97-AF65-F5344CB8AC3E}">
        <p14:creationId xmlns:p14="http://schemas.microsoft.com/office/powerpoint/2010/main" val="24010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9D5D30-22A3-BD9B-E449-4E5BCF08085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A00A93-45AE-37B9-7922-57B238FC4B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432D847-D6DE-1F6E-1D8B-F7D987140EC2}"/>
              </a:ext>
            </a:extLst>
          </p:cNvPr>
          <p:cNvSpPr>
            <a:spLocks noGrp="1"/>
          </p:cNvSpPr>
          <p:nvPr>
            <p:ph type="dt" sz="half" idx="10"/>
          </p:nvPr>
        </p:nvSpPr>
        <p:spPr/>
        <p:txBody>
          <a:bodyPr/>
          <a:lstStyle/>
          <a:p>
            <a:fld id="{CDDAA041-0566-4FCC-807F-43A6BF170B27}" type="datetimeFigureOut">
              <a:rPr lang="zh-CN" altLang="en-US" smtClean="0"/>
              <a:t>2025/1/13</a:t>
            </a:fld>
            <a:endParaRPr lang="zh-CN" altLang="en-US"/>
          </a:p>
        </p:txBody>
      </p:sp>
      <p:sp>
        <p:nvSpPr>
          <p:cNvPr id="5" name="页脚占位符 4">
            <a:extLst>
              <a:ext uri="{FF2B5EF4-FFF2-40B4-BE49-F238E27FC236}">
                <a16:creationId xmlns:a16="http://schemas.microsoft.com/office/drawing/2014/main" id="{7B40A376-CEE6-D76F-1FA5-B16832E16EA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F4C8C38-DAB8-2140-C80C-07081C79FFD4}"/>
              </a:ext>
            </a:extLst>
          </p:cNvPr>
          <p:cNvSpPr>
            <a:spLocks noGrp="1"/>
          </p:cNvSpPr>
          <p:nvPr>
            <p:ph type="sldNum" sz="quarter" idx="12"/>
          </p:nvPr>
        </p:nvSpPr>
        <p:spPr/>
        <p:txBody>
          <a:bodyPr/>
          <a:lstStyle/>
          <a:p>
            <a:fld id="{240265DE-B8DB-472B-B351-5203349F10C0}" type="slidenum">
              <a:rPr lang="zh-CN" altLang="en-US" smtClean="0"/>
              <a:t>‹#›</a:t>
            </a:fld>
            <a:endParaRPr lang="zh-CN" altLang="en-US"/>
          </a:p>
        </p:txBody>
      </p:sp>
    </p:spTree>
    <p:extLst>
      <p:ext uri="{BB962C8B-B14F-4D97-AF65-F5344CB8AC3E}">
        <p14:creationId xmlns:p14="http://schemas.microsoft.com/office/powerpoint/2010/main" val="2945310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657074-CF6D-2474-C801-A4CADDD35E8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9B51AAA-F403-6910-76AD-C5213F67669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A63CD7-987D-56E9-1E57-C7913E388120}"/>
              </a:ext>
            </a:extLst>
          </p:cNvPr>
          <p:cNvSpPr>
            <a:spLocks noGrp="1"/>
          </p:cNvSpPr>
          <p:nvPr>
            <p:ph type="dt" sz="half" idx="10"/>
          </p:nvPr>
        </p:nvSpPr>
        <p:spPr/>
        <p:txBody>
          <a:bodyPr/>
          <a:lstStyle/>
          <a:p>
            <a:fld id="{CDDAA041-0566-4FCC-807F-43A6BF170B27}" type="datetimeFigureOut">
              <a:rPr lang="zh-CN" altLang="en-US" smtClean="0"/>
              <a:t>2025/1/13</a:t>
            </a:fld>
            <a:endParaRPr lang="zh-CN" altLang="en-US"/>
          </a:p>
        </p:txBody>
      </p:sp>
      <p:sp>
        <p:nvSpPr>
          <p:cNvPr id="5" name="页脚占位符 4">
            <a:extLst>
              <a:ext uri="{FF2B5EF4-FFF2-40B4-BE49-F238E27FC236}">
                <a16:creationId xmlns:a16="http://schemas.microsoft.com/office/drawing/2014/main" id="{A564C23F-7BFC-7916-C727-545AEDA611A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869D7FA-2E62-2E01-4A66-D371D4618807}"/>
              </a:ext>
            </a:extLst>
          </p:cNvPr>
          <p:cNvSpPr>
            <a:spLocks noGrp="1"/>
          </p:cNvSpPr>
          <p:nvPr>
            <p:ph type="sldNum" sz="quarter" idx="12"/>
          </p:nvPr>
        </p:nvSpPr>
        <p:spPr/>
        <p:txBody>
          <a:bodyPr/>
          <a:lstStyle/>
          <a:p>
            <a:fld id="{240265DE-B8DB-472B-B351-5203349F10C0}" type="slidenum">
              <a:rPr lang="zh-CN" altLang="en-US" smtClean="0"/>
              <a:t>‹#›</a:t>
            </a:fld>
            <a:endParaRPr lang="zh-CN" altLang="en-US"/>
          </a:p>
        </p:txBody>
      </p:sp>
    </p:spTree>
    <p:extLst>
      <p:ext uri="{BB962C8B-B14F-4D97-AF65-F5344CB8AC3E}">
        <p14:creationId xmlns:p14="http://schemas.microsoft.com/office/powerpoint/2010/main" val="4215500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903329-E833-A75D-D075-E03666A7AE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98E66D7-7A0D-646B-0C08-4F35C5BD54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677FC8-EEAC-EC03-1B3B-D3323BFA7734}"/>
              </a:ext>
            </a:extLst>
          </p:cNvPr>
          <p:cNvSpPr>
            <a:spLocks noGrp="1"/>
          </p:cNvSpPr>
          <p:nvPr>
            <p:ph type="dt" sz="half" idx="10"/>
          </p:nvPr>
        </p:nvSpPr>
        <p:spPr/>
        <p:txBody>
          <a:bodyPr/>
          <a:lstStyle/>
          <a:p>
            <a:fld id="{CDDAA041-0566-4FCC-807F-43A6BF170B27}" type="datetimeFigureOut">
              <a:rPr lang="zh-CN" altLang="en-US" smtClean="0"/>
              <a:t>2025/1/13</a:t>
            </a:fld>
            <a:endParaRPr lang="zh-CN" altLang="en-US"/>
          </a:p>
        </p:txBody>
      </p:sp>
      <p:sp>
        <p:nvSpPr>
          <p:cNvPr id="5" name="页脚占位符 4">
            <a:extLst>
              <a:ext uri="{FF2B5EF4-FFF2-40B4-BE49-F238E27FC236}">
                <a16:creationId xmlns:a16="http://schemas.microsoft.com/office/drawing/2014/main" id="{FCEEEA50-F77B-F52D-3466-C85E8CE680B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D2E05C6-E5D4-C22D-CE3C-D95B7ACEA9EB}"/>
              </a:ext>
            </a:extLst>
          </p:cNvPr>
          <p:cNvSpPr>
            <a:spLocks noGrp="1"/>
          </p:cNvSpPr>
          <p:nvPr>
            <p:ph type="sldNum" sz="quarter" idx="12"/>
          </p:nvPr>
        </p:nvSpPr>
        <p:spPr/>
        <p:txBody>
          <a:bodyPr/>
          <a:lstStyle/>
          <a:p>
            <a:fld id="{240265DE-B8DB-472B-B351-5203349F10C0}" type="slidenum">
              <a:rPr lang="zh-CN" altLang="en-US" smtClean="0"/>
              <a:t>‹#›</a:t>
            </a:fld>
            <a:endParaRPr lang="zh-CN" altLang="en-US"/>
          </a:p>
        </p:txBody>
      </p:sp>
    </p:spTree>
    <p:extLst>
      <p:ext uri="{BB962C8B-B14F-4D97-AF65-F5344CB8AC3E}">
        <p14:creationId xmlns:p14="http://schemas.microsoft.com/office/powerpoint/2010/main" val="2998799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A2DA86-6F4D-36BA-F52A-9A536611253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9CE7CC6-F127-6539-72CA-0C6D3DB6DC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D85BF01-A3CF-0D3A-952D-7EE717269804}"/>
              </a:ext>
            </a:extLst>
          </p:cNvPr>
          <p:cNvSpPr>
            <a:spLocks noGrp="1"/>
          </p:cNvSpPr>
          <p:nvPr>
            <p:ph type="dt" sz="half" idx="10"/>
          </p:nvPr>
        </p:nvSpPr>
        <p:spPr/>
        <p:txBody>
          <a:bodyPr/>
          <a:lstStyle/>
          <a:p>
            <a:fld id="{CDDAA041-0566-4FCC-807F-43A6BF170B27}" type="datetimeFigureOut">
              <a:rPr lang="zh-CN" altLang="en-US" smtClean="0"/>
              <a:t>2025/1/13</a:t>
            </a:fld>
            <a:endParaRPr lang="zh-CN" altLang="en-US"/>
          </a:p>
        </p:txBody>
      </p:sp>
      <p:sp>
        <p:nvSpPr>
          <p:cNvPr id="5" name="页脚占位符 4">
            <a:extLst>
              <a:ext uri="{FF2B5EF4-FFF2-40B4-BE49-F238E27FC236}">
                <a16:creationId xmlns:a16="http://schemas.microsoft.com/office/drawing/2014/main" id="{9FAA9F54-C66D-2EE7-CB15-E9F2853BA0E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A046251-831A-338B-005D-C73808A42540}"/>
              </a:ext>
            </a:extLst>
          </p:cNvPr>
          <p:cNvSpPr>
            <a:spLocks noGrp="1"/>
          </p:cNvSpPr>
          <p:nvPr>
            <p:ph type="sldNum" sz="quarter" idx="12"/>
          </p:nvPr>
        </p:nvSpPr>
        <p:spPr/>
        <p:txBody>
          <a:bodyPr/>
          <a:lstStyle/>
          <a:p>
            <a:fld id="{240265DE-B8DB-472B-B351-5203349F10C0}" type="slidenum">
              <a:rPr lang="zh-CN" altLang="en-US" smtClean="0"/>
              <a:t>‹#›</a:t>
            </a:fld>
            <a:endParaRPr lang="zh-CN" altLang="en-US"/>
          </a:p>
        </p:txBody>
      </p:sp>
    </p:spTree>
    <p:extLst>
      <p:ext uri="{BB962C8B-B14F-4D97-AF65-F5344CB8AC3E}">
        <p14:creationId xmlns:p14="http://schemas.microsoft.com/office/powerpoint/2010/main" val="2263677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E878EE-4478-81CF-1264-FC73C53CFF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76A115-9B6C-608D-12B7-97C831B90B8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E884744-F9C2-FECA-4C16-921748945C9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98BA721-B3D5-0212-BC37-3F3A1EB52720}"/>
              </a:ext>
            </a:extLst>
          </p:cNvPr>
          <p:cNvSpPr>
            <a:spLocks noGrp="1"/>
          </p:cNvSpPr>
          <p:nvPr>
            <p:ph type="dt" sz="half" idx="10"/>
          </p:nvPr>
        </p:nvSpPr>
        <p:spPr/>
        <p:txBody>
          <a:bodyPr/>
          <a:lstStyle/>
          <a:p>
            <a:fld id="{CDDAA041-0566-4FCC-807F-43A6BF170B27}" type="datetimeFigureOut">
              <a:rPr lang="zh-CN" altLang="en-US" smtClean="0"/>
              <a:t>2025/1/13</a:t>
            </a:fld>
            <a:endParaRPr lang="zh-CN" altLang="en-US"/>
          </a:p>
        </p:txBody>
      </p:sp>
      <p:sp>
        <p:nvSpPr>
          <p:cNvPr id="6" name="页脚占位符 5">
            <a:extLst>
              <a:ext uri="{FF2B5EF4-FFF2-40B4-BE49-F238E27FC236}">
                <a16:creationId xmlns:a16="http://schemas.microsoft.com/office/drawing/2014/main" id="{C9BBAFE5-4975-E1CD-4A36-BDE629AE6D5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3FED466-EE50-9D5C-23E9-5343334D9FD8}"/>
              </a:ext>
            </a:extLst>
          </p:cNvPr>
          <p:cNvSpPr>
            <a:spLocks noGrp="1"/>
          </p:cNvSpPr>
          <p:nvPr>
            <p:ph type="sldNum" sz="quarter" idx="12"/>
          </p:nvPr>
        </p:nvSpPr>
        <p:spPr/>
        <p:txBody>
          <a:bodyPr/>
          <a:lstStyle/>
          <a:p>
            <a:fld id="{240265DE-B8DB-472B-B351-5203349F10C0}" type="slidenum">
              <a:rPr lang="zh-CN" altLang="en-US" smtClean="0"/>
              <a:t>‹#›</a:t>
            </a:fld>
            <a:endParaRPr lang="zh-CN" altLang="en-US"/>
          </a:p>
        </p:txBody>
      </p:sp>
    </p:spTree>
    <p:extLst>
      <p:ext uri="{BB962C8B-B14F-4D97-AF65-F5344CB8AC3E}">
        <p14:creationId xmlns:p14="http://schemas.microsoft.com/office/powerpoint/2010/main" val="4167422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89D886-9F52-BEFD-9837-4C2DEC6B463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22B902-1BB9-6B4A-0B97-AE21FEC809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00EB551-86B3-847B-524F-B295836B0B4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EA2E4D0-5C79-A751-A75A-7F13CF3F7A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E3EEED1-7A07-D8FF-C4CB-6D19D730605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A6C473-B33C-3907-7722-36C7B2A69D95}"/>
              </a:ext>
            </a:extLst>
          </p:cNvPr>
          <p:cNvSpPr>
            <a:spLocks noGrp="1"/>
          </p:cNvSpPr>
          <p:nvPr>
            <p:ph type="dt" sz="half" idx="10"/>
          </p:nvPr>
        </p:nvSpPr>
        <p:spPr/>
        <p:txBody>
          <a:bodyPr/>
          <a:lstStyle/>
          <a:p>
            <a:fld id="{CDDAA041-0566-4FCC-807F-43A6BF170B27}" type="datetimeFigureOut">
              <a:rPr lang="zh-CN" altLang="en-US" smtClean="0"/>
              <a:t>2025/1/13</a:t>
            </a:fld>
            <a:endParaRPr lang="zh-CN" altLang="en-US"/>
          </a:p>
        </p:txBody>
      </p:sp>
      <p:sp>
        <p:nvSpPr>
          <p:cNvPr id="8" name="页脚占位符 7">
            <a:extLst>
              <a:ext uri="{FF2B5EF4-FFF2-40B4-BE49-F238E27FC236}">
                <a16:creationId xmlns:a16="http://schemas.microsoft.com/office/drawing/2014/main" id="{65D7FE94-C104-8D92-B736-1A1186F0429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5A0EDD8-FD58-2F62-9D26-5D5DAF0DD292}"/>
              </a:ext>
            </a:extLst>
          </p:cNvPr>
          <p:cNvSpPr>
            <a:spLocks noGrp="1"/>
          </p:cNvSpPr>
          <p:nvPr>
            <p:ph type="sldNum" sz="quarter" idx="12"/>
          </p:nvPr>
        </p:nvSpPr>
        <p:spPr/>
        <p:txBody>
          <a:bodyPr/>
          <a:lstStyle/>
          <a:p>
            <a:fld id="{240265DE-B8DB-472B-B351-5203349F10C0}" type="slidenum">
              <a:rPr lang="zh-CN" altLang="en-US" smtClean="0"/>
              <a:t>‹#›</a:t>
            </a:fld>
            <a:endParaRPr lang="zh-CN" altLang="en-US"/>
          </a:p>
        </p:txBody>
      </p:sp>
    </p:spTree>
    <p:extLst>
      <p:ext uri="{BB962C8B-B14F-4D97-AF65-F5344CB8AC3E}">
        <p14:creationId xmlns:p14="http://schemas.microsoft.com/office/powerpoint/2010/main" val="831734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05112-2E03-1DDD-99AD-60640D58AEF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B739EA0-4C5B-EA17-D87E-D33DA39F3FA2}"/>
              </a:ext>
            </a:extLst>
          </p:cNvPr>
          <p:cNvSpPr>
            <a:spLocks noGrp="1"/>
          </p:cNvSpPr>
          <p:nvPr>
            <p:ph type="dt" sz="half" idx="10"/>
          </p:nvPr>
        </p:nvSpPr>
        <p:spPr/>
        <p:txBody>
          <a:bodyPr/>
          <a:lstStyle/>
          <a:p>
            <a:fld id="{CDDAA041-0566-4FCC-807F-43A6BF170B27}" type="datetimeFigureOut">
              <a:rPr lang="zh-CN" altLang="en-US" smtClean="0"/>
              <a:t>2025/1/13</a:t>
            </a:fld>
            <a:endParaRPr lang="zh-CN" altLang="en-US"/>
          </a:p>
        </p:txBody>
      </p:sp>
      <p:sp>
        <p:nvSpPr>
          <p:cNvPr id="4" name="页脚占位符 3">
            <a:extLst>
              <a:ext uri="{FF2B5EF4-FFF2-40B4-BE49-F238E27FC236}">
                <a16:creationId xmlns:a16="http://schemas.microsoft.com/office/drawing/2014/main" id="{FA809C24-1AFC-5D7B-FF19-20D6BD9DC7B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2949C5A-56B5-C41F-9FAF-0351BC73D9AE}"/>
              </a:ext>
            </a:extLst>
          </p:cNvPr>
          <p:cNvSpPr>
            <a:spLocks noGrp="1"/>
          </p:cNvSpPr>
          <p:nvPr>
            <p:ph type="sldNum" sz="quarter" idx="12"/>
          </p:nvPr>
        </p:nvSpPr>
        <p:spPr/>
        <p:txBody>
          <a:bodyPr/>
          <a:lstStyle/>
          <a:p>
            <a:fld id="{240265DE-B8DB-472B-B351-5203349F10C0}" type="slidenum">
              <a:rPr lang="zh-CN" altLang="en-US" smtClean="0"/>
              <a:t>‹#›</a:t>
            </a:fld>
            <a:endParaRPr lang="zh-CN" altLang="en-US"/>
          </a:p>
        </p:txBody>
      </p:sp>
    </p:spTree>
    <p:extLst>
      <p:ext uri="{BB962C8B-B14F-4D97-AF65-F5344CB8AC3E}">
        <p14:creationId xmlns:p14="http://schemas.microsoft.com/office/powerpoint/2010/main" val="3749149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C9942D-CB44-9038-C9F5-CC192E473651}"/>
              </a:ext>
            </a:extLst>
          </p:cNvPr>
          <p:cNvSpPr>
            <a:spLocks noGrp="1"/>
          </p:cNvSpPr>
          <p:nvPr>
            <p:ph type="dt" sz="half" idx="10"/>
          </p:nvPr>
        </p:nvSpPr>
        <p:spPr/>
        <p:txBody>
          <a:bodyPr/>
          <a:lstStyle/>
          <a:p>
            <a:fld id="{CDDAA041-0566-4FCC-807F-43A6BF170B27}" type="datetimeFigureOut">
              <a:rPr lang="zh-CN" altLang="en-US" smtClean="0"/>
              <a:t>2025/1/13</a:t>
            </a:fld>
            <a:endParaRPr lang="zh-CN" altLang="en-US"/>
          </a:p>
        </p:txBody>
      </p:sp>
      <p:sp>
        <p:nvSpPr>
          <p:cNvPr id="3" name="页脚占位符 2">
            <a:extLst>
              <a:ext uri="{FF2B5EF4-FFF2-40B4-BE49-F238E27FC236}">
                <a16:creationId xmlns:a16="http://schemas.microsoft.com/office/drawing/2014/main" id="{A65CA672-DA6D-FF02-34EE-D79575B194A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1BD27DC-3D42-34D6-CC04-B03DB569644B}"/>
              </a:ext>
            </a:extLst>
          </p:cNvPr>
          <p:cNvSpPr>
            <a:spLocks noGrp="1"/>
          </p:cNvSpPr>
          <p:nvPr>
            <p:ph type="sldNum" sz="quarter" idx="12"/>
          </p:nvPr>
        </p:nvSpPr>
        <p:spPr/>
        <p:txBody>
          <a:bodyPr/>
          <a:lstStyle/>
          <a:p>
            <a:fld id="{240265DE-B8DB-472B-B351-5203349F10C0}" type="slidenum">
              <a:rPr lang="zh-CN" altLang="en-US" smtClean="0"/>
              <a:t>‹#›</a:t>
            </a:fld>
            <a:endParaRPr lang="zh-CN" altLang="en-US"/>
          </a:p>
        </p:txBody>
      </p:sp>
    </p:spTree>
    <p:extLst>
      <p:ext uri="{BB962C8B-B14F-4D97-AF65-F5344CB8AC3E}">
        <p14:creationId xmlns:p14="http://schemas.microsoft.com/office/powerpoint/2010/main" val="335464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C5ACD-D1DD-C051-CB3A-F10C21CF26C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6FE888F-6F64-4085-FB81-9D78ABEB93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5BC127-78FD-9B56-443C-7E27C4401D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1173AA-7012-33DB-D6B2-2DE400D91762}"/>
              </a:ext>
            </a:extLst>
          </p:cNvPr>
          <p:cNvSpPr>
            <a:spLocks noGrp="1"/>
          </p:cNvSpPr>
          <p:nvPr>
            <p:ph type="dt" sz="half" idx="10"/>
          </p:nvPr>
        </p:nvSpPr>
        <p:spPr/>
        <p:txBody>
          <a:bodyPr/>
          <a:lstStyle/>
          <a:p>
            <a:fld id="{CDDAA041-0566-4FCC-807F-43A6BF170B27}" type="datetimeFigureOut">
              <a:rPr lang="zh-CN" altLang="en-US" smtClean="0"/>
              <a:t>2025/1/13</a:t>
            </a:fld>
            <a:endParaRPr lang="zh-CN" altLang="en-US"/>
          </a:p>
        </p:txBody>
      </p:sp>
      <p:sp>
        <p:nvSpPr>
          <p:cNvPr id="6" name="页脚占位符 5">
            <a:extLst>
              <a:ext uri="{FF2B5EF4-FFF2-40B4-BE49-F238E27FC236}">
                <a16:creationId xmlns:a16="http://schemas.microsoft.com/office/drawing/2014/main" id="{7E6DAEA3-B827-8E6D-4966-A6D760D0B38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072097D-ADA4-7F83-1624-8F5E0917235A}"/>
              </a:ext>
            </a:extLst>
          </p:cNvPr>
          <p:cNvSpPr>
            <a:spLocks noGrp="1"/>
          </p:cNvSpPr>
          <p:nvPr>
            <p:ph type="sldNum" sz="quarter" idx="12"/>
          </p:nvPr>
        </p:nvSpPr>
        <p:spPr/>
        <p:txBody>
          <a:bodyPr/>
          <a:lstStyle/>
          <a:p>
            <a:fld id="{240265DE-B8DB-472B-B351-5203349F10C0}" type="slidenum">
              <a:rPr lang="zh-CN" altLang="en-US" smtClean="0"/>
              <a:t>‹#›</a:t>
            </a:fld>
            <a:endParaRPr lang="zh-CN" altLang="en-US"/>
          </a:p>
        </p:txBody>
      </p:sp>
    </p:spTree>
    <p:extLst>
      <p:ext uri="{BB962C8B-B14F-4D97-AF65-F5344CB8AC3E}">
        <p14:creationId xmlns:p14="http://schemas.microsoft.com/office/powerpoint/2010/main" val="2328019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1D10C9-78FE-4694-D397-BDC0FFEE3D8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87CB927-CA16-A821-E5C3-EADD5A9A8D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B65FAD-ED4B-F586-D6F0-191219C265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0C6899-B84D-5B26-9AE5-7AF073DDD98E}"/>
              </a:ext>
            </a:extLst>
          </p:cNvPr>
          <p:cNvSpPr>
            <a:spLocks noGrp="1"/>
          </p:cNvSpPr>
          <p:nvPr>
            <p:ph type="dt" sz="half" idx="10"/>
          </p:nvPr>
        </p:nvSpPr>
        <p:spPr/>
        <p:txBody>
          <a:bodyPr/>
          <a:lstStyle/>
          <a:p>
            <a:fld id="{CDDAA041-0566-4FCC-807F-43A6BF170B27}" type="datetimeFigureOut">
              <a:rPr lang="zh-CN" altLang="en-US" smtClean="0"/>
              <a:t>2025/1/13</a:t>
            </a:fld>
            <a:endParaRPr lang="zh-CN" altLang="en-US"/>
          </a:p>
        </p:txBody>
      </p:sp>
      <p:sp>
        <p:nvSpPr>
          <p:cNvPr id="6" name="页脚占位符 5">
            <a:extLst>
              <a:ext uri="{FF2B5EF4-FFF2-40B4-BE49-F238E27FC236}">
                <a16:creationId xmlns:a16="http://schemas.microsoft.com/office/drawing/2014/main" id="{6B1F936B-652B-73DA-3276-40CFCDD421E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3266DC9-5DD0-7EF8-E1A0-9D60C357BA51}"/>
              </a:ext>
            </a:extLst>
          </p:cNvPr>
          <p:cNvSpPr>
            <a:spLocks noGrp="1"/>
          </p:cNvSpPr>
          <p:nvPr>
            <p:ph type="sldNum" sz="quarter" idx="12"/>
          </p:nvPr>
        </p:nvSpPr>
        <p:spPr/>
        <p:txBody>
          <a:bodyPr/>
          <a:lstStyle/>
          <a:p>
            <a:fld id="{240265DE-B8DB-472B-B351-5203349F10C0}" type="slidenum">
              <a:rPr lang="zh-CN" altLang="en-US" smtClean="0"/>
              <a:t>‹#›</a:t>
            </a:fld>
            <a:endParaRPr lang="zh-CN" altLang="en-US"/>
          </a:p>
        </p:txBody>
      </p:sp>
    </p:spTree>
    <p:extLst>
      <p:ext uri="{BB962C8B-B14F-4D97-AF65-F5344CB8AC3E}">
        <p14:creationId xmlns:p14="http://schemas.microsoft.com/office/powerpoint/2010/main" val="2558444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E333275-1E7B-FBE9-C094-C76B0DF7B8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0AE1E4B-1425-1627-3C43-1CD620E416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361D0A4-5936-5B8D-4C25-408E5BFE5C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DAA041-0566-4FCC-807F-43A6BF170B27}" type="datetimeFigureOut">
              <a:rPr lang="zh-CN" altLang="en-US" smtClean="0"/>
              <a:t>2025/1/13</a:t>
            </a:fld>
            <a:endParaRPr lang="zh-CN" altLang="en-US"/>
          </a:p>
        </p:txBody>
      </p:sp>
      <p:sp>
        <p:nvSpPr>
          <p:cNvPr id="5" name="页脚占位符 4">
            <a:extLst>
              <a:ext uri="{FF2B5EF4-FFF2-40B4-BE49-F238E27FC236}">
                <a16:creationId xmlns:a16="http://schemas.microsoft.com/office/drawing/2014/main" id="{AA37D6A0-3F6C-C145-F851-C9AA42E40E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3337B79-7708-3B8E-E116-B53F803E89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0265DE-B8DB-472B-B351-5203349F10C0}" type="slidenum">
              <a:rPr lang="zh-CN" altLang="en-US" smtClean="0"/>
              <a:t>‹#›</a:t>
            </a:fld>
            <a:endParaRPr lang="zh-CN" altLang="en-US"/>
          </a:p>
        </p:txBody>
      </p:sp>
    </p:spTree>
    <p:extLst>
      <p:ext uri="{BB962C8B-B14F-4D97-AF65-F5344CB8AC3E}">
        <p14:creationId xmlns:p14="http://schemas.microsoft.com/office/powerpoint/2010/main" val="14985897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7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AF2A42-F6B6-D1F7-26FB-AABBBBF2F45C}"/>
              </a:ext>
            </a:extLst>
          </p:cNvPr>
          <p:cNvSpPr>
            <a:spLocks noGrp="1"/>
          </p:cNvSpPr>
          <p:nvPr>
            <p:ph type="ctrTitle"/>
          </p:nvPr>
        </p:nvSpPr>
        <p:spPr/>
        <p:txBody>
          <a:bodyPr/>
          <a:lstStyle/>
          <a:p>
            <a:endParaRPr lang="zh-CN" altLang="en-US" dirty="0"/>
          </a:p>
        </p:txBody>
      </p:sp>
      <p:sp>
        <p:nvSpPr>
          <p:cNvPr id="3" name="副标题 2">
            <a:extLst>
              <a:ext uri="{FF2B5EF4-FFF2-40B4-BE49-F238E27FC236}">
                <a16:creationId xmlns:a16="http://schemas.microsoft.com/office/drawing/2014/main" id="{31D27F82-154D-05FD-E7A7-24177CDE463F}"/>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264720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E93AA-6227-16E3-B6A9-E796A01AD33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0EB836A-1844-0150-13D9-19C34D2710FE}"/>
              </a:ext>
            </a:extLst>
          </p:cNvPr>
          <p:cNvSpPr>
            <a:spLocks noGrp="1"/>
          </p:cNvSpPr>
          <p:nvPr>
            <p:ph type="title"/>
          </p:nvPr>
        </p:nvSpPr>
        <p:spPr/>
        <p:txBody>
          <a:bodyPr/>
          <a:lstStyle/>
          <a:p>
            <a:r>
              <a:rPr lang="en-US" altLang="zh-CN" dirty="0"/>
              <a:t>seL4: Formal Verification of an OS Kernel</a:t>
            </a:r>
            <a:endParaRPr lang="zh-CN" altLang="en-US" dirty="0"/>
          </a:p>
        </p:txBody>
      </p:sp>
      <p:sp>
        <p:nvSpPr>
          <p:cNvPr id="3" name="内容占位符 2">
            <a:extLst>
              <a:ext uri="{FF2B5EF4-FFF2-40B4-BE49-F238E27FC236}">
                <a16:creationId xmlns:a16="http://schemas.microsoft.com/office/drawing/2014/main" id="{7B176E06-9A87-DB45-21A7-0D8A621ED8AE}"/>
              </a:ext>
            </a:extLst>
          </p:cNvPr>
          <p:cNvSpPr>
            <a:spLocks noGrp="1"/>
          </p:cNvSpPr>
          <p:nvPr>
            <p:ph idx="1"/>
          </p:nvPr>
        </p:nvSpPr>
        <p:spPr>
          <a:xfrm>
            <a:off x="838200" y="1825624"/>
            <a:ext cx="10515600" cy="4913105"/>
          </a:xfrm>
        </p:spPr>
        <p:txBody>
          <a:bodyPr/>
          <a:lstStyle/>
          <a:p>
            <a:r>
              <a:rPr lang="en-US" altLang="zh-CN" dirty="0"/>
              <a:t>seL4 </a:t>
            </a:r>
            <a:r>
              <a:rPr lang="zh-CN" altLang="en-US" dirty="0"/>
              <a:t>验证</a:t>
            </a:r>
            <a:endParaRPr lang="en-US" altLang="zh-CN" dirty="0"/>
          </a:p>
          <a:p>
            <a:pPr lvl="1"/>
            <a:r>
              <a:rPr lang="en-US" altLang="zh-CN" dirty="0"/>
              <a:t>C</a:t>
            </a:r>
            <a:r>
              <a:rPr lang="zh-CN" altLang="en-US" dirty="0"/>
              <a:t>实现层</a:t>
            </a:r>
            <a:endParaRPr lang="en-US" altLang="zh-CN" dirty="0"/>
          </a:p>
          <a:p>
            <a:pPr lvl="2"/>
            <a:r>
              <a:rPr lang="zh-CN" altLang="en-US" dirty="0"/>
              <a:t>选择了 </a:t>
            </a:r>
            <a:r>
              <a:rPr lang="en-US" altLang="zh-CN" dirty="0"/>
              <a:t>C99 </a:t>
            </a:r>
            <a:r>
              <a:rPr lang="zh-CN" altLang="en-US" dirty="0"/>
              <a:t>规范的一个较大的、实际可用的子集作为验证的基础，将 </a:t>
            </a:r>
            <a:r>
              <a:rPr lang="en-US" altLang="zh-CN" dirty="0"/>
              <a:t>C </a:t>
            </a:r>
            <a:r>
              <a:rPr lang="zh-CN" altLang="en-US" dirty="0"/>
              <a:t>的语义、内存模型、指针操作和标准约束形式化为逻辑模型，比如将内存建模为从地址到字节的简单映射（一个无类型的、无限制的模型），针对模型生成证明义务，确保指针操作安全性</a:t>
            </a:r>
            <a:endParaRPr lang="en-US" altLang="zh-CN" dirty="0"/>
          </a:p>
          <a:p>
            <a:pPr lvl="2"/>
            <a:r>
              <a:rPr lang="zh-CN" altLang="en-US" dirty="0"/>
              <a:t>局限：</a:t>
            </a:r>
            <a:endParaRPr lang="en-US" altLang="zh-CN" dirty="0"/>
          </a:p>
          <a:p>
            <a:pPr lvl="3"/>
            <a:r>
              <a:rPr lang="zh-CN" altLang="en-US" dirty="0"/>
              <a:t>假设局部变量的存储是与堆（</a:t>
            </a:r>
            <a:r>
              <a:rPr lang="en-US" altLang="zh-CN" dirty="0"/>
              <a:t>heap</a:t>
            </a:r>
            <a:r>
              <a:rPr lang="zh-CN" altLang="en-US" dirty="0"/>
              <a:t>）分离的，不允许使用取地址操作符 </a:t>
            </a:r>
            <a:r>
              <a:rPr lang="en-US" altLang="zh-CN" dirty="0"/>
              <a:t>&amp; </a:t>
            </a:r>
            <a:r>
              <a:rPr lang="zh-CN" altLang="en-US" dirty="0"/>
              <a:t>获取局部变量的地址，从而简化验证。</a:t>
            </a:r>
            <a:endParaRPr lang="en-US" altLang="zh-CN" dirty="0"/>
          </a:p>
          <a:p>
            <a:pPr lvl="3"/>
            <a:r>
              <a:rPr lang="zh-CN" altLang="en-US" dirty="0"/>
              <a:t>对于表达式求值顺序产生的副作用，如一个表达式中包含多个函数调用，或者表达式依赖于全局状态（如全局变量），系统会生成一个证明义务确保这些函数是没有副作用的。</a:t>
            </a:r>
            <a:endParaRPr lang="en-US" altLang="zh-CN" dirty="0"/>
          </a:p>
          <a:p>
            <a:pPr lvl="3"/>
            <a:r>
              <a:rPr lang="zh-CN" altLang="en-US" dirty="0"/>
              <a:t>不允许通过函数指针调用函数，禁止使用</a:t>
            </a:r>
            <a:r>
              <a:rPr lang="en-US" altLang="zh-CN" dirty="0" err="1"/>
              <a:t>goto</a:t>
            </a:r>
            <a:r>
              <a:rPr lang="zh-CN" altLang="en-US" dirty="0"/>
              <a:t>语句</a:t>
            </a:r>
            <a:r>
              <a:rPr lang="en-US" altLang="zh-CN" dirty="0"/>
              <a:t>………</a:t>
            </a:r>
          </a:p>
          <a:p>
            <a:pPr lvl="2"/>
            <a:r>
              <a:rPr lang="zh-CN" altLang="en-US" dirty="0"/>
              <a:t>对于内核中需要与硬件内存布局直接交互的函数，利用工具自动生成对 位字段（</a:t>
            </a:r>
            <a:r>
              <a:rPr lang="en-US" altLang="zh-CN" dirty="0"/>
              <a:t>bitfields</a:t>
            </a:r>
            <a:r>
              <a:rPr lang="zh-CN" altLang="en-US" dirty="0"/>
              <a:t>） 的访问和操作代码，例如位移、掩码，以及对结构体中特定位字段的读取和修改，并生成对应的 </a:t>
            </a:r>
            <a:r>
              <a:rPr lang="en-US" altLang="zh-CN" dirty="0"/>
              <a:t>Isabelle </a:t>
            </a:r>
            <a:r>
              <a:rPr lang="zh-CN" altLang="en-US" dirty="0"/>
              <a:t>规范和证明义务</a:t>
            </a:r>
          </a:p>
        </p:txBody>
      </p:sp>
    </p:spTree>
    <p:extLst>
      <p:ext uri="{BB962C8B-B14F-4D97-AF65-F5344CB8AC3E}">
        <p14:creationId xmlns:p14="http://schemas.microsoft.com/office/powerpoint/2010/main" val="23468531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84DE6-E5F8-764A-67A6-F83B9DF6B62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DA99DA8-F341-3E64-A9C2-3A166E952CE4}"/>
              </a:ext>
            </a:extLst>
          </p:cNvPr>
          <p:cNvSpPr>
            <a:spLocks noGrp="1"/>
          </p:cNvSpPr>
          <p:nvPr>
            <p:ph type="title"/>
          </p:nvPr>
        </p:nvSpPr>
        <p:spPr/>
        <p:txBody>
          <a:bodyPr/>
          <a:lstStyle/>
          <a:p>
            <a:r>
              <a:rPr lang="en-US" altLang="zh-CN" dirty="0"/>
              <a:t>A Practical Verification Framework for Preemptive OS Kernels</a:t>
            </a:r>
            <a:endParaRPr lang="zh-CN" altLang="en-US" dirty="0"/>
          </a:p>
        </p:txBody>
      </p:sp>
      <p:sp>
        <p:nvSpPr>
          <p:cNvPr id="3" name="内容占位符 2">
            <a:extLst>
              <a:ext uri="{FF2B5EF4-FFF2-40B4-BE49-F238E27FC236}">
                <a16:creationId xmlns:a16="http://schemas.microsoft.com/office/drawing/2014/main" id="{AE6362AA-7F4B-9146-FE95-D3B8FD662D69}"/>
              </a:ext>
            </a:extLst>
          </p:cNvPr>
          <p:cNvSpPr>
            <a:spLocks noGrp="1"/>
          </p:cNvSpPr>
          <p:nvPr>
            <p:ph idx="1"/>
          </p:nvPr>
        </p:nvSpPr>
        <p:spPr/>
        <p:txBody>
          <a:bodyPr/>
          <a:lstStyle/>
          <a:p>
            <a:r>
              <a:rPr lang="en-US" altLang="zh-CN" dirty="0"/>
              <a:t>OS</a:t>
            </a:r>
            <a:r>
              <a:rPr lang="zh-CN" altLang="en-US" dirty="0"/>
              <a:t>内核的精化证明</a:t>
            </a:r>
            <a:endParaRPr lang="en-US" altLang="zh-CN" dirty="0"/>
          </a:p>
          <a:p>
            <a:pPr lvl="1"/>
            <a:r>
              <a:rPr lang="zh-CN" altLang="en-US" dirty="0"/>
              <a:t>所有权转换语义拓展到多级嵌套中断</a:t>
            </a:r>
          </a:p>
        </p:txBody>
      </p:sp>
      <p:pic>
        <p:nvPicPr>
          <p:cNvPr id="7" name="图片 6">
            <a:extLst>
              <a:ext uri="{FF2B5EF4-FFF2-40B4-BE49-F238E27FC236}">
                <a16:creationId xmlns:a16="http://schemas.microsoft.com/office/drawing/2014/main" id="{AA70B6C4-7459-7001-2D65-8CB618A63D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9867" y="3089056"/>
            <a:ext cx="7687948" cy="3222844"/>
          </a:xfrm>
          <a:prstGeom prst="rect">
            <a:avLst/>
          </a:prstGeom>
        </p:spPr>
      </p:pic>
    </p:spTree>
    <p:extLst>
      <p:ext uri="{BB962C8B-B14F-4D97-AF65-F5344CB8AC3E}">
        <p14:creationId xmlns:p14="http://schemas.microsoft.com/office/powerpoint/2010/main" val="328558459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90039-A470-1C3F-B9D3-A3F9943E7301}"/>
              </a:ext>
            </a:extLst>
          </p:cNvPr>
          <p:cNvSpPr>
            <a:spLocks noGrp="1"/>
          </p:cNvSpPr>
          <p:nvPr>
            <p:ph type="title"/>
          </p:nvPr>
        </p:nvSpPr>
        <p:spPr/>
        <p:txBody>
          <a:bodyPr/>
          <a:lstStyle/>
          <a:p>
            <a:r>
              <a:rPr lang="en-US" altLang="zh-CN" dirty="0"/>
              <a:t>A Practical Verification Framework for Preemptive OS Kernels</a:t>
            </a:r>
            <a:endParaRPr lang="zh-CN" altLang="en-US" dirty="0"/>
          </a:p>
        </p:txBody>
      </p:sp>
      <p:sp>
        <p:nvSpPr>
          <p:cNvPr id="3" name="内容占位符 2">
            <a:extLst>
              <a:ext uri="{FF2B5EF4-FFF2-40B4-BE49-F238E27FC236}">
                <a16:creationId xmlns:a16="http://schemas.microsoft.com/office/drawing/2014/main" id="{49232FFB-852D-A5D3-8DBE-19AE61298969}"/>
              </a:ext>
            </a:extLst>
          </p:cNvPr>
          <p:cNvSpPr>
            <a:spLocks noGrp="1"/>
          </p:cNvSpPr>
          <p:nvPr>
            <p:ph idx="1"/>
          </p:nvPr>
        </p:nvSpPr>
        <p:spPr/>
        <p:txBody>
          <a:bodyPr/>
          <a:lstStyle/>
          <a:p>
            <a:r>
              <a:rPr lang="en-US" altLang="zh-CN" dirty="0"/>
              <a:t>OS</a:t>
            </a:r>
            <a:r>
              <a:rPr lang="zh-CN" altLang="en-US" dirty="0"/>
              <a:t>内核的精化证明</a:t>
            </a:r>
            <a:endParaRPr lang="en-US" altLang="zh-CN" dirty="0"/>
          </a:p>
          <a:p>
            <a:pPr lvl="1"/>
            <a:r>
              <a:rPr lang="zh-CN" altLang="en-US" dirty="0"/>
              <a:t>推断规则</a:t>
            </a:r>
          </a:p>
        </p:txBody>
      </p:sp>
      <p:pic>
        <p:nvPicPr>
          <p:cNvPr id="7" name="图片 6">
            <a:extLst>
              <a:ext uri="{FF2B5EF4-FFF2-40B4-BE49-F238E27FC236}">
                <a16:creationId xmlns:a16="http://schemas.microsoft.com/office/drawing/2014/main" id="{5C9DF5C9-4772-0BFF-31E1-950E34EFD2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1765" y="2616200"/>
            <a:ext cx="8390070" cy="3851275"/>
          </a:xfrm>
          <a:prstGeom prst="rect">
            <a:avLst/>
          </a:prstGeom>
        </p:spPr>
      </p:pic>
      <p:sp>
        <p:nvSpPr>
          <p:cNvPr id="8" name="矩形 7">
            <a:extLst>
              <a:ext uri="{FF2B5EF4-FFF2-40B4-BE49-F238E27FC236}">
                <a16:creationId xmlns:a16="http://schemas.microsoft.com/office/drawing/2014/main" id="{1D265612-5634-EEB1-895D-BE40CFC31DA3}"/>
              </a:ext>
            </a:extLst>
          </p:cNvPr>
          <p:cNvSpPr/>
          <p:nvPr/>
        </p:nvSpPr>
        <p:spPr>
          <a:xfrm>
            <a:off x="3335867" y="2616200"/>
            <a:ext cx="7611533" cy="728133"/>
          </a:xfrm>
          <a:prstGeom prst="rect">
            <a:avLst/>
          </a:prstGeom>
          <a:noFill/>
          <a:ln>
            <a:solidFill>
              <a:srgbClr val="C0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405038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ACD8CA-9415-0188-55FC-01D5694AA2A0}"/>
              </a:ext>
            </a:extLst>
          </p:cNvPr>
          <p:cNvSpPr>
            <a:spLocks noGrp="1"/>
          </p:cNvSpPr>
          <p:nvPr>
            <p:ph type="title"/>
          </p:nvPr>
        </p:nvSpPr>
        <p:spPr/>
        <p:txBody>
          <a:bodyPr/>
          <a:lstStyle/>
          <a:p>
            <a:r>
              <a:rPr lang="en-US" altLang="zh-CN" dirty="0"/>
              <a:t>A Practical Verification Framework for Preemptive OS Kernels</a:t>
            </a:r>
            <a:endParaRPr lang="zh-CN" altLang="en-US" dirty="0"/>
          </a:p>
        </p:txBody>
      </p:sp>
      <p:sp>
        <p:nvSpPr>
          <p:cNvPr id="3" name="内容占位符 2">
            <a:extLst>
              <a:ext uri="{FF2B5EF4-FFF2-40B4-BE49-F238E27FC236}">
                <a16:creationId xmlns:a16="http://schemas.microsoft.com/office/drawing/2014/main" id="{3268F4A4-6602-88FE-2C02-2FA171EEC452}"/>
              </a:ext>
            </a:extLst>
          </p:cNvPr>
          <p:cNvSpPr>
            <a:spLocks noGrp="1"/>
          </p:cNvSpPr>
          <p:nvPr>
            <p:ph idx="1"/>
          </p:nvPr>
        </p:nvSpPr>
        <p:spPr/>
        <p:txBody>
          <a:bodyPr/>
          <a:lstStyle/>
          <a:p>
            <a:r>
              <a:rPr lang="en-US" altLang="zh-CN" dirty="0"/>
              <a:t>OS</a:t>
            </a:r>
            <a:r>
              <a:rPr lang="zh-CN" altLang="en-US" dirty="0"/>
              <a:t>内核的精化证明</a:t>
            </a:r>
            <a:endParaRPr lang="en-US" altLang="zh-CN" dirty="0"/>
          </a:p>
          <a:p>
            <a:pPr lvl="1"/>
            <a:r>
              <a:rPr lang="zh-CN" altLang="en-US" dirty="0"/>
              <a:t>可靠性</a:t>
            </a:r>
            <a:endParaRPr lang="en-US" altLang="zh-CN" dirty="0"/>
          </a:p>
        </p:txBody>
      </p:sp>
      <p:pic>
        <p:nvPicPr>
          <p:cNvPr id="5" name="图片 4">
            <a:extLst>
              <a:ext uri="{FF2B5EF4-FFF2-40B4-BE49-F238E27FC236}">
                <a16:creationId xmlns:a16="http://schemas.microsoft.com/office/drawing/2014/main" id="{2A7D13F9-4377-5524-48F9-8F8CEF29F1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6798" y="2679661"/>
            <a:ext cx="6255071" cy="749339"/>
          </a:xfrm>
          <a:prstGeom prst="rect">
            <a:avLst/>
          </a:prstGeom>
        </p:spPr>
      </p:pic>
    </p:spTree>
    <p:extLst>
      <p:ext uri="{BB962C8B-B14F-4D97-AF65-F5344CB8AC3E}">
        <p14:creationId xmlns:p14="http://schemas.microsoft.com/office/powerpoint/2010/main" val="42068920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6EB2C6-52B7-9A77-B555-2EC809A098F7}"/>
              </a:ext>
            </a:extLst>
          </p:cNvPr>
          <p:cNvSpPr>
            <a:spLocks noGrp="1"/>
          </p:cNvSpPr>
          <p:nvPr>
            <p:ph type="title"/>
          </p:nvPr>
        </p:nvSpPr>
        <p:spPr/>
        <p:txBody>
          <a:bodyPr/>
          <a:lstStyle/>
          <a:p>
            <a:r>
              <a:rPr lang="en-US" altLang="zh-CN" dirty="0"/>
              <a:t>A Practical Verification Framework for Preemptive OS Kernels</a:t>
            </a:r>
            <a:endParaRPr lang="zh-CN" altLang="en-US" dirty="0"/>
          </a:p>
        </p:txBody>
      </p:sp>
      <p:sp>
        <p:nvSpPr>
          <p:cNvPr id="3" name="内容占位符 2">
            <a:extLst>
              <a:ext uri="{FF2B5EF4-FFF2-40B4-BE49-F238E27FC236}">
                <a16:creationId xmlns:a16="http://schemas.microsoft.com/office/drawing/2014/main" id="{51B19A40-0E6C-92A7-D6BD-55C77507A836}"/>
              </a:ext>
            </a:extLst>
          </p:cNvPr>
          <p:cNvSpPr>
            <a:spLocks noGrp="1"/>
          </p:cNvSpPr>
          <p:nvPr>
            <p:ph idx="1"/>
          </p:nvPr>
        </p:nvSpPr>
        <p:spPr/>
        <p:txBody>
          <a:bodyPr/>
          <a:lstStyle/>
          <a:p>
            <a:r>
              <a:rPr lang="zh-CN" altLang="en-US" dirty="0"/>
              <a:t>证明优先级反转</a:t>
            </a:r>
            <a:endParaRPr lang="en-US" altLang="zh-CN" dirty="0"/>
          </a:p>
          <a:p>
            <a:pPr lvl="1"/>
            <a:r>
              <a:rPr lang="en-US" altLang="zh-CN" dirty="0" err="1"/>
              <a:t>μC</a:t>
            </a:r>
            <a:r>
              <a:rPr lang="en-US" altLang="zh-CN" dirty="0"/>
              <a:t>/OS-II</a:t>
            </a:r>
            <a:r>
              <a:rPr lang="zh-CN" altLang="en-US" dirty="0"/>
              <a:t>的互斥锁采用简化的优先级上限协议实现。当证明它满足</a:t>
            </a:r>
            <a:r>
              <a:rPr lang="en-US" altLang="zh-CN" dirty="0"/>
              <a:t>PIF</a:t>
            </a:r>
            <a:r>
              <a:rPr lang="zh-CN" altLang="en-US" dirty="0"/>
              <a:t>时，文章找到了一个反例，表明除非没有嵌套的互斥体使用，否则</a:t>
            </a:r>
            <a:r>
              <a:rPr lang="en-US" altLang="zh-CN" dirty="0"/>
              <a:t>PIF</a:t>
            </a:r>
            <a:r>
              <a:rPr lang="zh-CN" altLang="en-US" dirty="0"/>
              <a:t>不能得到保证。通过添加无嵌套互斥锁的假设，证明</a:t>
            </a:r>
            <a:r>
              <a:rPr lang="en-US" altLang="zh-CN" dirty="0" err="1"/>
              <a:t>μC</a:t>
            </a:r>
            <a:r>
              <a:rPr lang="en-US" altLang="zh-CN" dirty="0"/>
              <a:t>/OS-II</a:t>
            </a:r>
            <a:r>
              <a:rPr lang="zh-CN" altLang="en-US" dirty="0"/>
              <a:t>中的互斥锁符合我们的</a:t>
            </a:r>
            <a:r>
              <a:rPr lang="en-US" altLang="zh-CN" dirty="0"/>
              <a:t>PIF</a:t>
            </a:r>
            <a:r>
              <a:rPr lang="zh-CN" altLang="en-US" dirty="0"/>
              <a:t>定义（考虑任务的原始优先级，忽略动态改变任务优先级的算法的影响）。</a:t>
            </a:r>
          </a:p>
        </p:txBody>
      </p:sp>
      <p:pic>
        <p:nvPicPr>
          <p:cNvPr id="5" name="图片 4">
            <a:extLst>
              <a:ext uri="{FF2B5EF4-FFF2-40B4-BE49-F238E27FC236}">
                <a16:creationId xmlns:a16="http://schemas.microsoft.com/office/drawing/2014/main" id="{1252D884-9F78-889A-BB2B-E21D85F824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6794" y="4378294"/>
            <a:ext cx="8998412" cy="1200212"/>
          </a:xfrm>
          <a:prstGeom prst="rect">
            <a:avLst/>
          </a:prstGeom>
        </p:spPr>
      </p:pic>
    </p:spTree>
    <p:extLst>
      <p:ext uri="{BB962C8B-B14F-4D97-AF65-F5344CB8AC3E}">
        <p14:creationId xmlns:p14="http://schemas.microsoft.com/office/powerpoint/2010/main" val="150440534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F568FB-1D73-B11E-858B-79D7068BD00D}"/>
              </a:ext>
            </a:extLst>
          </p:cNvPr>
          <p:cNvSpPr>
            <a:spLocks noGrp="1"/>
          </p:cNvSpPr>
          <p:nvPr>
            <p:ph type="title"/>
          </p:nvPr>
        </p:nvSpPr>
        <p:spPr/>
        <p:txBody>
          <a:bodyPr/>
          <a:lstStyle/>
          <a:p>
            <a:r>
              <a:rPr lang="en-US" altLang="zh-CN" dirty="0"/>
              <a:t>A Practical Verification Framework for Preemptive OS Kernels</a:t>
            </a:r>
            <a:endParaRPr lang="zh-CN" altLang="en-US" dirty="0"/>
          </a:p>
        </p:txBody>
      </p:sp>
      <p:sp>
        <p:nvSpPr>
          <p:cNvPr id="3" name="内容占位符 2">
            <a:extLst>
              <a:ext uri="{FF2B5EF4-FFF2-40B4-BE49-F238E27FC236}">
                <a16:creationId xmlns:a16="http://schemas.microsoft.com/office/drawing/2014/main" id="{3575BAC9-6C79-0B21-168C-54BFCF17273B}"/>
              </a:ext>
            </a:extLst>
          </p:cNvPr>
          <p:cNvSpPr>
            <a:spLocks noGrp="1"/>
          </p:cNvSpPr>
          <p:nvPr>
            <p:ph idx="1"/>
          </p:nvPr>
        </p:nvSpPr>
        <p:spPr/>
        <p:txBody>
          <a:bodyPr/>
          <a:lstStyle/>
          <a:p>
            <a:r>
              <a:rPr lang="zh-CN" altLang="en-US" dirty="0"/>
              <a:t>验证</a:t>
            </a:r>
            <a:r>
              <a:rPr lang="en-US" altLang="zh-CN" dirty="0"/>
              <a:t>µC/OS-II</a:t>
            </a:r>
          </a:p>
          <a:p>
            <a:pPr lvl="1"/>
            <a:r>
              <a:rPr lang="zh-CN" altLang="en-US" dirty="0"/>
              <a:t>文章验证</a:t>
            </a:r>
            <a:r>
              <a:rPr lang="en-US" altLang="zh-CN" dirty="0" err="1"/>
              <a:t>μC</a:t>
            </a:r>
            <a:r>
              <a:rPr lang="en-US" altLang="zh-CN" dirty="0"/>
              <a:t>/OS-II V2.52</a:t>
            </a:r>
            <a:r>
              <a:rPr lang="zh-CN" altLang="en-US" dirty="0"/>
              <a:t>的关键模块（大约</a:t>
            </a:r>
            <a:r>
              <a:rPr lang="en-US" altLang="zh-CN" dirty="0"/>
              <a:t>1300</a:t>
            </a:r>
            <a:r>
              <a:rPr lang="zh-CN" altLang="en-US" dirty="0"/>
              <a:t>行</a:t>
            </a:r>
            <a:r>
              <a:rPr lang="en-US" altLang="zh-CN" dirty="0"/>
              <a:t>C</a:t>
            </a:r>
            <a:r>
              <a:rPr lang="zh-CN" altLang="en-US" dirty="0"/>
              <a:t>代码，不包括注释和空行，对应于原格式约</a:t>
            </a:r>
            <a:r>
              <a:rPr lang="en-US" altLang="zh-CN" dirty="0"/>
              <a:t>3250</a:t>
            </a:r>
            <a:r>
              <a:rPr lang="zh-CN" altLang="en-US" dirty="0"/>
              <a:t>行），包括调度程序、定时器中断处理程序、互斥锁、消息队列、邮箱、信号量和时间管理，涵盖了</a:t>
            </a:r>
            <a:r>
              <a:rPr lang="en-US" altLang="zh-CN" dirty="0"/>
              <a:t>63%</a:t>
            </a:r>
            <a:r>
              <a:rPr lang="zh-CN" altLang="en-US" dirty="0"/>
              <a:t>的常用</a:t>
            </a:r>
            <a:r>
              <a:rPr lang="en-US" altLang="zh-CN" dirty="0" err="1"/>
              <a:t>api</a:t>
            </a:r>
            <a:r>
              <a:rPr lang="zh-CN" altLang="en-US" dirty="0"/>
              <a:t>和内部函数。</a:t>
            </a:r>
          </a:p>
        </p:txBody>
      </p:sp>
      <p:pic>
        <p:nvPicPr>
          <p:cNvPr id="5" name="图片 4">
            <a:extLst>
              <a:ext uri="{FF2B5EF4-FFF2-40B4-BE49-F238E27FC236}">
                <a16:creationId xmlns:a16="http://schemas.microsoft.com/office/drawing/2014/main" id="{F23DE200-8AA2-07B6-E28D-FBBAE8A9BB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3677708"/>
            <a:ext cx="6444434" cy="3041877"/>
          </a:xfrm>
          <a:prstGeom prst="rect">
            <a:avLst/>
          </a:prstGeom>
        </p:spPr>
      </p:pic>
    </p:spTree>
    <p:extLst>
      <p:ext uri="{BB962C8B-B14F-4D97-AF65-F5344CB8AC3E}">
        <p14:creationId xmlns:p14="http://schemas.microsoft.com/office/powerpoint/2010/main" val="564847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0B02C-03FD-5FD1-828C-C2D2A858AF1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DADD8D7-B6BC-2754-DC98-9D005371C6A0}"/>
              </a:ext>
            </a:extLst>
          </p:cNvPr>
          <p:cNvSpPr>
            <a:spLocks noGrp="1"/>
          </p:cNvSpPr>
          <p:nvPr>
            <p:ph type="title"/>
          </p:nvPr>
        </p:nvSpPr>
        <p:spPr/>
        <p:txBody>
          <a:bodyPr/>
          <a:lstStyle/>
          <a:p>
            <a:r>
              <a:rPr lang="en-US" altLang="zh-CN" dirty="0"/>
              <a:t>seL4: Formal Verification of an OS Kernel</a:t>
            </a:r>
            <a:endParaRPr lang="zh-CN" altLang="en-US" dirty="0"/>
          </a:p>
        </p:txBody>
      </p:sp>
      <p:sp>
        <p:nvSpPr>
          <p:cNvPr id="3" name="内容占位符 2">
            <a:extLst>
              <a:ext uri="{FF2B5EF4-FFF2-40B4-BE49-F238E27FC236}">
                <a16:creationId xmlns:a16="http://schemas.microsoft.com/office/drawing/2014/main" id="{83589838-789D-2D64-B5D5-18A562CD741F}"/>
              </a:ext>
            </a:extLst>
          </p:cNvPr>
          <p:cNvSpPr>
            <a:spLocks noGrp="1"/>
          </p:cNvSpPr>
          <p:nvPr>
            <p:ph idx="1"/>
          </p:nvPr>
        </p:nvSpPr>
        <p:spPr/>
        <p:txBody>
          <a:bodyPr/>
          <a:lstStyle/>
          <a:p>
            <a:r>
              <a:rPr lang="en-US" altLang="zh-CN" dirty="0"/>
              <a:t>seL4 </a:t>
            </a:r>
            <a:r>
              <a:rPr lang="zh-CN" altLang="en-US" dirty="0"/>
              <a:t>验证</a:t>
            </a:r>
            <a:endParaRPr lang="en-US" altLang="zh-CN" dirty="0"/>
          </a:p>
          <a:p>
            <a:pPr lvl="1"/>
            <a:r>
              <a:rPr lang="zh-CN" altLang="en-US" dirty="0"/>
              <a:t>机器模型</a:t>
            </a:r>
            <a:endParaRPr lang="en-US" altLang="zh-CN" dirty="0"/>
          </a:p>
          <a:p>
            <a:pPr lvl="2"/>
            <a:r>
              <a:rPr lang="zh-CN" altLang="en-US" dirty="0"/>
              <a:t>使用 </a:t>
            </a:r>
            <a:r>
              <a:rPr lang="en-US" altLang="zh-CN" dirty="0" err="1"/>
              <a:t>machine_state</a:t>
            </a:r>
            <a:r>
              <a:rPr lang="en-US" altLang="zh-CN" dirty="0"/>
              <a:t> </a:t>
            </a:r>
            <a:r>
              <a:rPr lang="zh-CN" altLang="en-US" dirty="0"/>
              <a:t>统一描述硬件设备的内部状态，对需要精确建模的设备提供详细信息（如中断控制器），对暂时不建模的部分（如 </a:t>
            </a:r>
            <a:r>
              <a:rPr lang="en-US" altLang="zh-CN" dirty="0"/>
              <a:t>TLB</a:t>
            </a:r>
            <a:r>
              <a:rPr lang="zh-CN" altLang="en-US" dirty="0"/>
              <a:t>）保留扩展性。接口函数用 </a:t>
            </a:r>
            <a:r>
              <a:rPr lang="en-US" altLang="zh-CN" dirty="0"/>
              <a:t>C </a:t>
            </a:r>
            <a:r>
              <a:rPr lang="zh-CN" altLang="en-US" dirty="0"/>
              <a:t>或汇编实现，通过检查（而非证明）确保实际代码符合形式化规范的假设。对简单硬件操作（如 </a:t>
            </a:r>
            <a:r>
              <a:rPr lang="en-US" altLang="zh-CN" dirty="0" err="1"/>
              <a:t>getIFSR</a:t>
            </a:r>
            <a:r>
              <a:rPr lang="zh-CN" altLang="en-US" dirty="0"/>
              <a:t>），通过检查汇编指令的行为验证假设。</a:t>
            </a:r>
          </a:p>
        </p:txBody>
      </p:sp>
      <p:pic>
        <p:nvPicPr>
          <p:cNvPr id="6" name="图片 5">
            <a:extLst>
              <a:ext uri="{FF2B5EF4-FFF2-40B4-BE49-F238E27FC236}">
                <a16:creationId xmlns:a16="http://schemas.microsoft.com/office/drawing/2014/main" id="{EF16315F-297F-DE57-A433-34720E13FF3D}"/>
              </a:ext>
            </a:extLst>
          </p:cNvPr>
          <p:cNvPicPr>
            <a:picLocks noChangeAspect="1"/>
          </p:cNvPicPr>
          <p:nvPr/>
        </p:nvPicPr>
        <p:blipFill>
          <a:blip r:embed="rId2"/>
          <a:stretch>
            <a:fillRect/>
          </a:stretch>
        </p:blipFill>
        <p:spPr>
          <a:xfrm>
            <a:off x="4110037" y="4001294"/>
            <a:ext cx="3971925" cy="2739259"/>
          </a:xfrm>
          <a:prstGeom prst="rect">
            <a:avLst/>
          </a:prstGeom>
        </p:spPr>
      </p:pic>
    </p:spTree>
    <p:extLst>
      <p:ext uri="{BB962C8B-B14F-4D97-AF65-F5344CB8AC3E}">
        <p14:creationId xmlns:p14="http://schemas.microsoft.com/office/powerpoint/2010/main" val="3330782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214F6-2884-C4BC-AACA-446552C8FF3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EDF98AA-9327-54DA-A583-553AE74FA4CE}"/>
              </a:ext>
            </a:extLst>
          </p:cNvPr>
          <p:cNvSpPr>
            <a:spLocks noGrp="1"/>
          </p:cNvSpPr>
          <p:nvPr>
            <p:ph type="title"/>
          </p:nvPr>
        </p:nvSpPr>
        <p:spPr/>
        <p:txBody>
          <a:bodyPr/>
          <a:lstStyle/>
          <a:p>
            <a:r>
              <a:rPr lang="en-US" altLang="zh-CN" dirty="0"/>
              <a:t>seL4: Formal Verification of an OS Kernel</a:t>
            </a:r>
            <a:endParaRPr lang="zh-CN" altLang="en-US" dirty="0"/>
          </a:p>
        </p:txBody>
      </p:sp>
      <p:sp>
        <p:nvSpPr>
          <p:cNvPr id="3" name="内容占位符 2">
            <a:extLst>
              <a:ext uri="{FF2B5EF4-FFF2-40B4-BE49-F238E27FC236}">
                <a16:creationId xmlns:a16="http://schemas.microsoft.com/office/drawing/2014/main" id="{5EA158E8-9C54-9D2E-0B03-DF2110E2087C}"/>
              </a:ext>
            </a:extLst>
          </p:cNvPr>
          <p:cNvSpPr>
            <a:spLocks noGrp="1"/>
          </p:cNvSpPr>
          <p:nvPr>
            <p:ph idx="1"/>
          </p:nvPr>
        </p:nvSpPr>
        <p:spPr/>
        <p:txBody>
          <a:bodyPr/>
          <a:lstStyle/>
          <a:p>
            <a:r>
              <a:rPr lang="en-US" altLang="zh-CN" dirty="0"/>
              <a:t>seL4 </a:t>
            </a:r>
            <a:r>
              <a:rPr lang="zh-CN" altLang="en-US" dirty="0"/>
              <a:t>验证</a:t>
            </a:r>
            <a:endParaRPr lang="en-US" altLang="zh-CN" dirty="0"/>
          </a:p>
          <a:p>
            <a:pPr lvl="1"/>
            <a:r>
              <a:rPr lang="zh-CN" altLang="en-US" dirty="0"/>
              <a:t>证明</a:t>
            </a:r>
            <a:endParaRPr lang="en-US" altLang="zh-CN" dirty="0"/>
          </a:p>
          <a:p>
            <a:pPr lvl="2"/>
            <a:r>
              <a:rPr lang="zh-CN" altLang="en-US" dirty="0"/>
              <a:t>验证了</a:t>
            </a:r>
            <a:r>
              <a:rPr lang="en-US" altLang="zh-CN" dirty="0"/>
              <a:t>seL4 </a:t>
            </a:r>
            <a:r>
              <a:rPr lang="zh-CN" altLang="en-US" dirty="0"/>
              <a:t>的功能正确性，通过前向模拟（</a:t>
            </a:r>
            <a:r>
              <a:rPr lang="en-US" altLang="zh-CN" dirty="0"/>
              <a:t>forward simulation</a:t>
            </a:r>
            <a:r>
              <a:rPr lang="zh-CN" altLang="en-US" dirty="0"/>
              <a:t>）来证明精化关系</a:t>
            </a:r>
          </a:p>
        </p:txBody>
      </p:sp>
      <p:pic>
        <p:nvPicPr>
          <p:cNvPr id="4" name="图片 3">
            <a:extLst>
              <a:ext uri="{FF2B5EF4-FFF2-40B4-BE49-F238E27FC236}">
                <a16:creationId xmlns:a16="http://schemas.microsoft.com/office/drawing/2014/main" id="{AECD70D6-E497-390C-660F-18A0894888F1}"/>
              </a:ext>
            </a:extLst>
          </p:cNvPr>
          <p:cNvPicPr>
            <a:picLocks noChangeAspect="1"/>
          </p:cNvPicPr>
          <p:nvPr/>
        </p:nvPicPr>
        <p:blipFill>
          <a:blip r:embed="rId3"/>
          <a:stretch>
            <a:fillRect/>
          </a:stretch>
        </p:blipFill>
        <p:spPr>
          <a:xfrm>
            <a:off x="3584800" y="3370386"/>
            <a:ext cx="4218210" cy="3122489"/>
          </a:xfrm>
          <a:prstGeom prst="rect">
            <a:avLst/>
          </a:prstGeom>
        </p:spPr>
      </p:pic>
    </p:spTree>
    <p:extLst>
      <p:ext uri="{BB962C8B-B14F-4D97-AF65-F5344CB8AC3E}">
        <p14:creationId xmlns:p14="http://schemas.microsoft.com/office/powerpoint/2010/main" val="2035125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A7ABB-DBF0-78A5-12AA-6D6F95A1EE0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A3897E8-A52E-5689-4B00-A6C1493CF14C}"/>
              </a:ext>
            </a:extLst>
          </p:cNvPr>
          <p:cNvSpPr>
            <a:spLocks noGrp="1"/>
          </p:cNvSpPr>
          <p:nvPr>
            <p:ph type="title"/>
          </p:nvPr>
        </p:nvSpPr>
        <p:spPr/>
        <p:txBody>
          <a:bodyPr/>
          <a:lstStyle/>
          <a:p>
            <a:r>
              <a:rPr lang="en-US" altLang="zh-CN" dirty="0"/>
              <a:t>seL4: Formal Verification of an OS Kernel</a:t>
            </a:r>
            <a:endParaRPr lang="zh-CN" altLang="en-US" dirty="0"/>
          </a:p>
        </p:txBody>
      </p:sp>
      <p:sp>
        <p:nvSpPr>
          <p:cNvPr id="3" name="内容占位符 2">
            <a:extLst>
              <a:ext uri="{FF2B5EF4-FFF2-40B4-BE49-F238E27FC236}">
                <a16:creationId xmlns:a16="http://schemas.microsoft.com/office/drawing/2014/main" id="{1A4729B6-F033-9939-08CE-B656CFBBC98B}"/>
              </a:ext>
            </a:extLst>
          </p:cNvPr>
          <p:cNvSpPr>
            <a:spLocks noGrp="1"/>
          </p:cNvSpPr>
          <p:nvPr>
            <p:ph idx="1"/>
          </p:nvPr>
        </p:nvSpPr>
        <p:spPr/>
        <p:txBody>
          <a:bodyPr/>
          <a:lstStyle/>
          <a:p>
            <a:r>
              <a:rPr lang="en-US" altLang="zh-CN" dirty="0"/>
              <a:t>seL4 </a:t>
            </a:r>
            <a:r>
              <a:rPr lang="zh-CN" altLang="en-US" dirty="0"/>
              <a:t>验证</a:t>
            </a:r>
            <a:endParaRPr lang="en-US" altLang="zh-CN" dirty="0"/>
          </a:p>
          <a:p>
            <a:pPr lvl="1"/>
            <a:r>
              <a:rPr lang="zh-CN" altLang="en-US" dirty="0"/>
              <a:t>证明</a:t>
            </a:r>
            <a:endParaRPr lang="en-US" altLang="zh-CN" dirty="0"/>
          </a:p>
          <a:p>
            <a:pPr lvl="2"/>
            <a:r>
              <a:rPr lang="zh-CN" altLang="en-US" dirty="0"/>
              <a:t>证明框架：</a:t>
            </a:r>
            <a:endParaRPr lang="en-US" altLang="zh-CN" dirty="0"/>
          </a:p>
          <a:p>
            <a:pPr lvl="3"/>
            <a:r>
              <a:rPr lang="zh-CN" altLang="en-US" dirty="0"/>
              <a:t>验证了 </a:t>
            </a:r>
            <a:r>
              <a:rPr lang="en-US" altLang="zh-CN" dirty="0"/>
              <a:t>C </a:t>
            </a:r>
            <a:r>
              <a:rPr lang="zh-CN" altLang="en-US" dirty="0"/>
              <a:t>实现的行为与抽象规范完全一致。</a:t>
            </a:r>
            <a:endParaRPr lang="en-US" altLang="zh-CN" dirty="0"/>
          </a:p>
          <a:p>
            <a:pPr lvl="3"/>
            <a:r>
              <a:rPr lang="zh-CN" altLang="en-US" dirty="0"/>
              <a:t>证明了可执行规范和</a:t>
            </a:r>
            <a:r>
              <a:rPr lang="en-US" altLang="zh-CN" dirty="0"/>
              <a:t>C </a:t>
            </a:r>
            <a:r>
              <a:rPr lang="zh-CN" altLang="en-US" dirty="0"/>
              <a:t>实现不会发生错误或异常，内核不会出现未定义行为。</a:t>
            </a:r>
            <a:endParaRPr lang="en-US" altLang="zh-CN" dirty="0"/>
          </a:p>
          <a:p>
            <a:pPr lvl="3"/>
            <a:r>
              <a:rPr lang="zh-CN" altLang="en-US" dirty="0"/>
              <a:t>证明了所有内核</a:t>
            </a:r>
            <a:r>
              <a:rPr lang="en-US" altLang="zh-CN" dirty="0"/>
              <a:t>API</a:t>
            </a:r>
            <a:r>
              <a:rPr lang="zh-CN" altLang="en-US" dirty="0"/>
              <a:t>调用都终止并返回到用户级别。</a:t>
            </a:r>
            <a:endParaRPr lang="en-US" altLang="zh-CN" dirty="0"/>
          </a:p>
          <a:p>
            <a:pPr lvl="3"/>
            <a:r>
              <a:rPr lang="zh-CN" altLang="en-US" dirty="0"/>
              <a:t>在 </a:t>
            </a:r>
            <a:r>
              <a:rPr lang="en-US" altLang="zh-CN" dirty="0"/>
              <a:t>seL4 </a:t>
            </a:r>
            <a:r>
              <a:rPr lang="zh-CN" altLang="en-US" dirty="0"/>
              <a:t>的多个规范层次上，验证了 </a:t>
            </a:r>
            <a:r>
              <a:rPr lang="en-US" altLang="zh-CN" dirty="0"/>
              <a:t>150 </a:t>
            </a:r>
            <a:r>
              <a:rPr lang="zh-CN" altLang="en-US" dirty="0"/>
              <a:t>多个不变量，涵盖了数据结构、内存布局、类型安全等方面。</a:t>
            </a:r>
          </a:p>
          <a:p>
            <a:pPr lvl="3"/>
            <a:endParaRPr lang="en-US" altLang="zh-CN" dirty="0"/>
          </a:p>
          <a:p>
            <a:endParaRPr lang="zh-CN" altLang="en-US" dirty="0"/>
          </a:p>
        </p:txBody>
      </p:sp>
      <p:pic>
        <p:nvPicPr>
          <p:cNvPr id="4" name="图片 3">
            <a:extLst>
              <a:ext uri="{FF2B5EF4-FFF2-40B4-BE49-F238E27FC236}">
                <a16:creationId xmlns:a16="http://schemas.microsoft.com/office/drawing/2014/main" id="{87CB7C26-3F28-E4E7-EF55-B10055572D9C}"/>
              </a:ext>
            </a:extLst>
          </p:cNvPr>
          <p:cNvPicPr>
            <a:picLocks noChangeAspect="1"/>
          </p:cNvPicPr>
          <p:nvPr/>
        </p:nvPicPr>
        <p:blipFill>
          <a:blip r:embed="rId3"/>
          <a:stretch>
            <a:fillRect/>
          </a:stretch>
        </p:blipFill>
        <p:spPr>
          <a:xfrm>
            <a:off x="3906174" y="4697736"/>
            <a:ext cx="5182016" cy="1892793"/>
          </a:xfrm>
          <a:prstGeom prst="rect">
            <a:avLst/>
          </a:prstGeom>
        </p:spPr>
      </p:pic>
    </p:spTree>
    <p:extLst>
      <p:ext uri="{BB962C8B-B14F-4D97-AF65-F5344CB8AC3E}">
        <p14:creationId xmlns:p14="http://schemas.microsoft.com/office/powerpoint/2010/main" val="2351774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B4C3A-B2AC-4392-9229-6E5EC1DF3E9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702BBDC-2F4E-10DE-0D4B-D309069D1D77}"/>
              </a:ext>
            </a:extLst>
          </p:cNvPr>
          <p:cNvSpPr>
            <a:spLocks noGrp="1"/>
          </p:cNvSpPr>
          <p:nvPr>
            <p:ph type="title"/>
          </p:nvPr>
        </p:nvSpPr>
        <p:spPr/>
        <p:txBody>
          <a:bodyPr/>
          <a:lstStyle/>
          <a:p>
            <a:r>
              <a:rPr lang="en-US" altLang="zh-CN" dirty="0"/>
              <a:t>seL4: Formal Verification of an OS Kernel</a:t>
            </a:r>
            <a:endParaRPr lang="zh-CN" altLang="en-US" dirty="0"/>
          </a:p>
        </p:txBody>
      </p:sp>
      <p:sp>
        <p:nvSpPr>
          <p:cNvPr id="3" name="内容占位符 2">
            <a:extLst>
              <a:ext uri="{FF2B5EF4-FFF2-40B4-BE49-F238E27FC236}">
                <a16:creationId xmlns:a16="http://schemas.microsoft.com/office/drawing/2014/main" id="{D156941E-8B01-A89B-914F-4F74F5B0C973}"/>
              </a:ext>
            </a:extLst>
          </p:cNvPr>
          <p:cNvSpPr>
            <a:spLocks noGrp="1"/>
          </p:cNvSpPr>
          <p:nvPr>
            <p:ph idx="1"/>
          </p:nvPr>
        </p:nvSpPr>
        <p:spPr/>
        <p:txBody>
          <a:bodyPr/>
          <a:lstStyle/>
          <a:p>
            <a:r>
              <a:rPr lang="zh-CN" altLang="en-US" dirty="0"/>
              <a:t>实验总结</a:t>
            </a:r>
            <a:endParaRPr lang="en-US" altLang="zh-CN" dirty="0"/>
          </a:p>
          <a:p>
            <a:pPr lvl="1"/>
            <a:r>
              <a:rPr lang="zh-CN" altLang="en-US" dirty="0"/>
              <a:t>验证总成本：大约 </a:t>
            </a:r>
            <a:r>
              <a:rPr lang="en-US" altLang="zh-CN" dirty="0"/>
              <a:t>20 </a:t>
            </a:r>
            <a:r>
              <a:rPr lang="zh-CN" altLang="en-US" dirty="0"/>
              <a:t>人年，如果使用相同方法重新验证类似内核预计只需 </a:t>
            </a:r>
            <a:r>
              <a:rPr lang="en-US" altLang="zh-CN" dirty="0"/>
              <a:t>6 </a:t>
            </a:r>
            <a:r>
              <a:rPr lang="zh-CN" altLang="en-US" dirty="0"/>
              <a:t>人年</a:t>
            </a:r>
          </a:p>
          <a:p>
            <a:pPr lvl="1"/>
            <a:endParaRPr lang="zh-CN" altLang="en-US" dirty="0"/>
          </a:p>
        </p:txBody>
      </p:sp>
      <p:pic>
        <p:nvPicPr>
          <p:cNvPr id="4" name="图片 3">
            <a:extLst>
              <a:ext uri="{FF2B5EF4-FFF2-40B4-BE49-F238E27FC236}">
                <a16:creationId xmlns:a16="http://schemas.microsoft.com/office/drawing/2014/main" id="{142DA970-F29D-4607-DBA8-DB1DF6793144}"/>
              </a:ext>
            </a:extLst>
          </p:cNvPr>
          <p:cNvPicPr>
            <a:picLocks noChangeAspect="1"/>
          </p:cNvPicPr>
          <p:nvPr/>
        </p:nvPicPr>
        <p:blipFill>
          <a:blip r:embed="rId3"/>
          <a:stretch>
            <a:fillRect/>
          </a:stretch>
        </p:blipFill>
        <p:spPr>
          <a:xfrm>
            <a:off x="2390775" y="3452813"/>
            <a:ext cx="7410450" cy="2724150"/>
          </a:xfrm>
          <a:prstGeom prst="rect">
            <a:avLst/>
          </a:prstGeom>
        </p:spPr>
      </p:pic>
    </p:spTree>
    <p:extLst>
      <p:ext uri="{BB962C8B-B14F-4D97-AF65-F5344CB8AC3E}">
        <p14:creationId xmlns:p14="http://schemas.microsoft.com/office/powerpoint/2010/main" val="1874693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707178-5FDB-4282-1827-BB646EEFDDA4}"/>
              </a:ext>
            </a:extLst>
          </p:cNvPr>
          <p:cNvSpPr>
            <a:spLocks noGrp="1"/>
          </p:cNvSpPr>
          <p:nvPr>
            <p:ph type="title"/>
          </p:nvPr>
        </p:nvSpPr>
        <p:spPr/>
        <p:txBody>
          <a:bodyPr/>
          <a:lstStyle/>
          <a:p>
            <a:r>
              <a:rPr lang="en-US" altLang="zh-CN" dirty="0"/>
              <a:t>seL4: Formal Verification of an OS Kernel</a:t>
            </a:r>
            <a:endParaRPr lang="zh-CN" altLang="en-US" dirty="0"/>
          </a:p>
        </p:txBody>
      </p:sp>
      <p:sp>
        <p:nvSpPr>
          <p:cNvPr id="3" name="内容占位符 2">
            <a:extLst>
              <a:ext uri="{FF2B5EF4-FFF2-40B4-BE49-F238E27FC236}">
                <a16:creationId xmlns:a16="http://schemas.microsoft.com/office/drawing/2014/main" id="{241DBD7A-871B-378E-B09E-1868C9D209D7}"/>
              </a:ext>
            </a:extLst>
          </p:cNvPr>
          <p:cNvSpPr>
            <a:spLocks noGrp="1"/>
          </p:cNvSpPr>
          <p:nvPr>
            <p:ph idx="1"/>
          </p:nvPr>
        </p:nvSpPr>
        <p:spPr/>
        <p:txBody>
          <a:bodyPr/>
          <a:lstStyle/>
          <a:p>
            <a:r>
              <a:rPr lang="zh-CN" altLang="en-US" dirty="0"/>
              <a:t>总结与未来工作</a:t>
            </a:r>
            <a:endParaRPr lang="en-US" altLang="zh-CN" dirty="0"/>
          </a:p>
          <a:p>
            <a:pPr lvl="1"/>
            <a:r>
              <a:rPr lang="zh-CN" altLang="en-US" dirty="0"/>
              <a:t>经过验证的</a:t>
            </a:r>
            <a:r>
              <a:rPr lang="en-US" altLang="zh-CN" dirty="0"/>
              <a:t>seL4</a:t>
            </a:r>
            <a:r>
              <a:rPr lang="zh-CN" altLang="en-US" dirty="0"/>
              <a:t>内核可用且可直接部署在</a:t>
            </a:r>
            <a:r>
              <a:rPr lang="en-US" altLang="zh-CN" dirty="0"/>
              <a:t>ARMv6</a:t>
            </a:r>
            <a:r>
              <a:rPr lang="zh-CN" altLang="en-US" dirty="0"/>
              <a:t>和</a:t>
            </a:r>
            <a:r>
              <a:rPr lang="en-US" altLang="zh-CN" dirty="0"/>
              <a:t>x86</a:t>
            </a:r>
            <a:r>
              <a:rPr lang="zh-CN" altLang="en-US" dirty="0"/>
              <a:t>上运行。但是由于基于事件的内核，该内核大多数情况下是不可抢占的，并使用中断轮询。</a:t>
            </a:r>
            <a:endParaRPr lang="en-US" altLang="zh-CN" dirty="0"/>
          </a:p>
          <a:p>
            <a:pPr lvl="1"/>
            <a:r>
              <a:rPr lang="zh-CN" altLang="en-US" dirty="0"/>
              <a:t>未来工作包括验证内核的汇编部分、内核的多核版本以及应用程序验证。且应用程序证明可以依赖于</a:t>
            </a:r>
            <a:r>
              <a:rPr lang="en-US" altLang="zh-CN" dirty="0"/>
              <a:t>seL4</a:t>
            </a:r>
            <a:r>
              <a:rPr lang="zh-CN" altLang="en-US" dirty="0"/>
              <a:t>的抽象规范。</a:t>
            </a:r>
          </a:p>
        </p:txBody>
      </p:sp>
    </p:spTree>
    <p:extLst>
      <p:ext uri="{BB962C8B-B14F-4D97-AF65-F5344CB8AC3E}">
        <p14:creationId xmlns:p14="http://schemas.microsoft.com/office/powerpoint/2010/main" val="67654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4F775C-5D90-E546-00AB-5F4C30F91C49}"/>
              </a:ext>
            </a:extLst>
          </p:cNvPr>
          <p:cNvSpPr>
            <a:spLocks noGrp="1"/>
          </p:cNvSpPr>
          <p:nvPr>
            <p:ph type="title"/>
          </p:nvPr>
        </p:nvSpPr>
        <p:spPr/>
        <p:txBody>
          <a:bodyPr/>
          <a:lstStyle/>
          <a:p>
            <a:endParaRPr lang="zh-CN" altLang="en-US" dirty="0"/>
          </a:p>
        </p:txBody>
      </p:sp>
      <p:pic>
        <p:nvPicPr>
          <p:cNvPr id="4" name="内容占位符 3">
            <a:extLst>
              <a:ext uri="{FF2B5EF4-FFF2-40B4-BE49-F238E27FC236}">
                <a16:creationId xmlns:a16="http://schemas.microsoft.com/office/drawing/2014/main" id="{354A8583-81E4-09C7-B89A-6705B08F764E}"/>
              </a:ext>
            </a:extLst>
          </p:cNvPr>
          <p:cNvPicPr>
            <a:picLocks noGrp="1" noChangeAspect="1"/>
          </p:cNvPicPr>
          <p:nvPr>
            <p:ph idx="1"/>
          </p:nvPr>
        </p:nvPicPr>
        <p:blipFill>
          <a:blip r:embed="rId3"/>
          <a:stretch>
            <a:fillRect/>
          </a:stretch>
        </p:blipFill>
        <p:spPr>
          <a:xfrm>
            <a:off x="2109877" y="1934204"/>
            <a:ext cx="7972245" cy="2989592"/>
          </a:xfrm>
          <a:prstGeom prst="rect">
            <a:avLst/>
          </a:prstGeom>
        </p:spPr>
      </p:pic>
    </p:spTree>
    <p:extLst>
      <p:ext uri="{BB962C8B-B14F-4D97-AF65-F5344CB8AC3E}">
        <p14:creationId xmlns:p14="http://schemas.microsoft.com/office/powerpoint/2010/main" val="354831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C1C3B-48A4-B9DE-021E-50EC0773D99D}"/>
              </a:ext>
            </a:extLst>
          </p:cNvPr>
          <p:cNvSpPr>
            <a:spLocks noGrp="1"/>
          </p:cNvSpPr>
          <p:nvPr>
            <p:ph type="title"/>
          </p:nvPr>
        </p:nvSpPr>
        <p:spPr/>
        <p:txBody>
          <a:bodyPr>
            <a:normAutofit fontScale="90000"/>
          </a:bodyPr>
          <a:lstStyle/>
          <a:p>
            <a:r>
              <a:rPr lang="en-US" altLang="zh-CN" dirty="0"/>
              <a:t>Mover Logic: A Concurrent Program Logic for</a:t>
            </a:r>
            <a:br>
              <a:rPr lang="en-US" altLang="zh-CN" dirty="0"/>
            </a:br>
            <a:r>
              <a:rPr lang="en-US" altLang="zh-CN" dirty="0"/>
              <a:t>Reduction and Rely-Guarantee Reasoning</a:t>
            </a:r>
            <a:endParaRPr lang="zh-CN" altLang="en-US" dirty="0"/>
          </a:p>
        </p:txBody>
      </p:sp>
      <p:sp>
        <p:nvSpPr>
          <p:cNvPr id="3" name="内容占位符 2">
            <a:extLst>
              <a:ext uri="{FF2B5EF4-FFF2-40B4-BE49-F238E27FC236}">
                <a16:creationId xmlns:a16="http://schemas.microsoft.com/office/drawing/2014/main" id="{1C1B7C04-6F44-3AF5-A37F-A911777761DC}"/>
              </a:ext>
            </a:extLst>
          </p:cNvPr>
          <p:cNvSpPr>
            <a:spLocks noGrp="1"/>
          </p:cNvSpPr>
          <p:nvPr>
            <p:ph idx="1"/>
          </p:nvPr>
        </p:nvSpPr>
        <p:spPr/>
        <p:txBody>
          <a:bodyPr/>
          <a:lstStyle/>
          <a:p>
            <a:r>
              <a:rPr lang="zh-CN" altLang="en-US" dirty="0"/>
              <a:t>背景</a:t>
            </a:r>
            <a:endParaRPr lang="en-US" altLang="zh-CN" dirty="0"/>
          </a:p>
          <a:p>
            <a:pPr lvl="1"/>
            <a:r>
              <a:rPr lang="en-US" altLang="zh-CN" dirty="0"/>
              <a:t>RG</a:t>
            </a:r>
            <a:r>
              <a:rPr lang="zh-CN" altLang="en-US" dirty="0"/>
              <a:t>可复用性和可扩展性弱</a:t>
            </a:r>
            <a:endParaRPr lang="en-US" altLang="zh-CN" dirty="0"/>
          </a:p>
          <a:p>
            <a:pPr lvl="2"/>
            <a:r>
              <a:rPr lang="zh-CN" altLang="en-US" dirty="0"/>
              <a:t>代码库中</a:t>
            </a:r>
            <a:r>
              <a:rPr lang="en-US" altLang="zh-CN" dirty="0"/>
              <a:t>add</a:t>
            </a:r>
            <a:r>
              <a:rPr lang="zh-CN" altLang="en-US" dirty="0"/>
              <a:t>（）的规范与来自特定客户端的</a:t>
            </a:r>
            <a:r>
              <a:rPr lang="en-US" altLang="zh-CN" dirty="0"/>
              <a:t>even</a:t>
            </a:r>
            <a:r>
              <a:rPr lang="zh-CN" altLang="en-US" dirty="0"/>
              <a:t>（</a:t>
            </a:r>
            <a:r>
              <a:rPr lang="en-US" altLang="zh-CN" dirty="0"/>
              <a:t>x</a:t>
            </a:r>
            <a:r>
              <a:rPr lang="zh-CN" altLang="en-US" dirty="0"/>
              <a:t>）数据不变量紧密耦合在一起。不同的客户端需要修改和重新验证计数器库，这使得模块化验证更具挑战性，可扩展性更低。</a:t>
            </a:r>
          </a:p>
        </p:txBody>
      </p:sp>
    </p:spTree>
    <p:extLst>
      <p:ext uri="{BB962C8B-B14F-4D97-AF65-F5344CB8AC3E}">
        <p14:creationId xmlns:p14="http://schemas.microsoft.com/office/powerpoint/2010/main" val="4074906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E1CF27-D503-C5EE-9AF6-107010B20940}"/>
              </a:ext>
            </a:extLst>
          </p:cNvPr>
          <p:cNvSpPr>
            <a:spLocks noGrp="1"/>
          </p:cNvSpPr>
          <p:nvPr>
            <p:ph type="title"/>
          </p:nvPr>
        </p:nvSpPr>
        <p:spPr/>
        <p:txBody>
          <a:bodyPr>
            <a:normAutofit fontScale="90000"/>
          </a:bodyPr>
          <a:lstStyle/>
          <a:p>
            <a:r>
              <a:rPr lang="en-US" altLang="zh-CN" dirty="0"/>
              <a:t>Mover Logic: A Concurrent Program Logic for</a:t>
            </a:r>
            <a:br>
              <a:rPr lang="en-US" altLang="zh-CN" dirty="0"/>
            </a:br>
            <a:r>
              <a:rPr lang="en-US" altLang="zh-CN" dirty="0"/>
              <a:t>Reduction and Rely-Guarantee Reasoning</a:t>
            </a:r>
            <a:endParaRPr lang="zh-CN" altLang="en-US" dirty="0"/>
          </a:p>
        </p:txBody>
      </p:sp>
      <p:sp>
        <p:nvSpPr>
          <p:cNvPr id="3" name="内容占位符 2">
            <a:extLst>
              <a:ext uri="{FF2B5EF4-FFF2-40B4-BE49-F238E27FC236}">
                <a16:creationId xmlns:a16="http://schemas.microsoft.com/office/drawing/2014/main" id="{CA30795D-E5A8-ED8B-2C1B-8B45B4DF657D}"/>
              </a:ext>
            </a:extLst>
          </p:cNvPr>
          <p:cNvSpPr>
            <a:spLocks noGrp="1"/>
          </p:cNvSpPr>
          <p:nvPr>
            <p:ph idx="1"/>
          </p:nvPr>
        </p:nvSpPr>
        <p:spPr>
          <a:xfrm>
            <a:off x="2731374" y="2378019"/>
            <a:ext cx="8030155" cy="3761626"/>
          </a:xfrm>
        </p:spPr>
        <p:txBody>
          <a:bodyPr/>
          <a:lstStyle/>
          <a:p>
            <a:r>
              <a:rPr lang="en-US" altLang="zh-CN" dirty="0"/>
              <a:t>  </a:t>
            </a:r>
            <a:endParaRPr lang="zh-CN" altLang="en-US" dirty="0"/>
          </a:p>
        </p:txBody>
      </p:sp>
      <p:pic>
        <p:nvPicPr>
          <p:cNvPr id="4" name="图片 3">
            <a:extLst>
              <a:ext uri="{FF2B5EF4-FFF2-40B4-BE49-F238E27FC236}">
                <a16:creationId xmlns:a16="http://schemas.microsoft.com/office/drawing/2014/main" id="{9BBB1C26-28CD-8220-FEDA-B1044E54A87B}"/>
              </a:ext>
            </a:extLst>
          </p:cNvPr>
          <p:cNvPicPr>
            <a:picLocks noChangeAspect="1"/>
          </p:cNvPicPr>
          <p:nvPr/>
        </p:nvPicPr>
        <p:blipFill>
          <a:blip r:embed="rId3"/>
          <a:stretch>
            <a:fillRect/>
          </a:stretch>
        </p:blipFill>
        <p:spPr>
          <a:xfrm>
            <a:off x="0" y="2282549"/>
            <a:ext cx="3777937" cy="4538133"/>
          </a:xfrm>
          <a:prstGeom prst="rect">
            <a:avLst/>
          </a:prstGeom>
        </p:spPr>
      </p:pic>
      <p:pic>
        <p:nvPicPr>
          <p:cNvPr id="6" name="图片 5">
            <a:extLst>
              <a:ext uri="{FF2B5EF4-FFF2-40B4-BE49-F238E27FC236}">
                <a16:creationId xmlns:a16="http://schemas.microsoft.com/office/drawing/2014/main" id="{42F3A8EF-A43C-8A8A-1C8C-7A304C9604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7937" y="2547806"/>
            <a:ext cx="4012604" cy="4183700"/>
          </a:xfrm>
          <a:prstGeom prst="rect">
            <a:avLst/>
          </a:prstGeom>
        </p:spPr>
      </p:pic>
      <p:pic>
        <p:nvPicPr>
          <p:cNvPr id="8" name="图片 7">
            <a:extLst>
              <a:ext uri="{FF2B5EF4-FFF2-40B4-BE49-F238E27FC236}">
                <a16:creationId xmlns:a16="http://schemas.microsoft.com/office/drawing/2014/main" id="{558D7244-CA12-478D-6D1F-69758B980F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4472" y="2487333"/>
            <a:ext cx="3939323" cy="4304646"/>
          </a:xfrm>
          <a:prstGeom prst="rect">
            <a:avLst/>
          </a:prstGeom>
        </p:spPr>
      </p:pic>
    </p:spTree>
    <p:extLst>
      <p:ext uri="{BB962C8B-B14F-4D97-AF65-F5344CB8AC3E}">
        <p14:creationId xmlns:p14="http://schemas.microsoft.com/office/powerpoint/2010/main" val="841912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4AF910-494B-B891-FF98-FB399FB1C5DD}"/>
              </a:ext>
            </a:extLst>
          </p:cNvPr>
          <p:cNvSpPr>
            <a:spLocks noGrp="1"/>
          </p:cNvSpPr>
          <p:nvPr>
            <p:ph type="title"/>
          </p:nvPr>
        </p:nvSpPr>
        <p:spPr/>
        <p:txBody>
          <a:bodyPr>
            <a:normAutofit fontScale="90000"/>
          </a:bodyPr>
          <a:lstStyle/>
          <a:p>
            <a:r>
              <a:rPr lang="en-US" altLang="zh-CN" dirty="0"/>
              <a:t>Mover Logic: A Concurrent Program Logic for</a:t>
            </a:r>
            <a:br>
              <a:rPr lang="en-US" altLang="zh-CN" dirty="0"/>
            </a:br>
            <a:r>
              <a:rPr lang="en-US" altLang="zh-CN" dirty="0"/>
              <a:t>Reduction and Rely-Guarantee Reasoning</a:t>
            </a:r>
            <a:endParaRPr lang="zh-CN" altLang="en-US" dirty="0"/>
          </a:p>
        </p:txBody>
      </p:sp>
      <p:sp>
        <p:nvSpPr>
          <p:cNvPr id="3" name="内容占位符 2">
            <a:extLst>
              <a:ext uri="{FF2B5EF4-FFF2-40B4-BE49-F238E27FC236}">
                <a16:creationId xmlns:a16="http://schemas.microsoft.com/office/drawing/2014/main" id="{28FDBDF7-F58E-1CCF-6BE4-34FBA7057BC0}"/>
              </a:ext>
            </a:extLst>
          </p:cNvPr>
          <p:cNvSpPr>
            <a:spLocks noGrp="1"/>
          </p:cNvSpPr>
          <p:nvPr>
            <p:ph idx="1"/>
          </p:nvPr>
        </p:nvSpPr>
        <p:spPr>
          <a:xfrm>
            <a:off x="838200" y="1825624"/>
            <a:ext cx="10515600" cy="4978131"/>
          </a:xfrm>
        </p:spPr>
        <p:txBody>
          <a:bodyPr>
            <a:normAutofit/>
          </a:bodyPr>
          <a:lstStyle/>
          <a:p>
            <a:r>
              <a:rPr lang="en-US" altLang="zh-CN" dirty="0"/>
              <a:t>Lipton’s Theory of Reduction</a:t>
            </a:r>
          </a:p>
          <a:p>
            <a:pPr lvl="1"/>
            <a:r>
              <a:rPr lang="zh-CN" altLang="en-US" dirty="0"/>
              <a:t>用于对一个线程的步骤与另一个线程并发步骤之间的交互方式进行分类。</a:t>
            </a:r>
            <a:endParaRPr lang="en-US" altLang="zh-CN" dirty="0"/>
          </a:p>
          <a:p>
            <a:pPr lvl="2"/>
            <a:r>
              <a:rPr lang="zh-CN" altLang="en-US" b="1" dirty="0"/>
              <a:t>右动子（</a:t>
            </a:r>
            <a:r>
              <a:rPr lang="en-US" altLang="zh-CN" b="1" dirty="0"/>
              <a:t>right-mover</a:t>
            </a:r>
            <a:r>
              <a:rPr lang="zh-CN" altLang="en-US" b="1" dirty="0"/>
              <a:t>） </a:t>
            </a:r>
            <a:r>
              <a:rPr lang="zh-CN" altLang="en-US" dirty="0"/>
              <a:t>：操作可以在交错执行中向右移动而不改变程序行为。锁获取是一个</a:t>
            </a:r>
            <a:r>
              <a:rPr lang="en-US" altLang="zh-CN" dirty="0"/>
              <a:t>right-mover </a:t>
            </a:r>
            <a:r>
              <a:rPr lang="zh-CN" altLang="en-US" dirty="0"/>
              <a:t>，因为来自另一个线程的任何后续步骤都无法修改该锁。</a:t>
            </a:r>
            <a:endParaRPr lang="en-US" altLang="zh-CN" dirty="0"/>
          </a:p>
          <a:p>
            <a:pPr lvl="2"/>
            <a:r>
              <a:rPr lang="zh-CN" altLang="en-US" b="1" dirty="0"/>
              <a:t>左动子（</a:t>
            </a:r>
            <a:r>
              <a:rPr lang="en-US" altLang="zh-CN" b="1" dirty="0"/>
              <a:t>left-mover</a:t>
            </a:r>
            <a:r>
              <a:rPr lang="zh-CN" altLang="en-US" b="1" dirty="0"/>
              <a:t>）</a:t>
            </a:r>
            <a:r>
              <a:rPr lang="zh-CN" altLang="en-US" dirty="0"/>
              <a:t>：操作可以向左移动，而不改变程序行为。锁释放是</a:t>
            </a:r>
            <a:r>
              <a:rPr lang="en-US" altLang="zh-CN" dirty="0"/>
              <a:t>left-mover</a:t>
            </a:r>
            <a:r>
              <a:rPr lang="zh-CN" altLang="en-US" dirty="0"/>
              <a:t>，因为任何前面的步骤都无法修改该锁。</a:t>
            </a:r>
            <a:endParaRPr lang="en-US" altLang="zh-CN" dirty="0"/>
          </a:p>
          <a:p>
            <a:pPr lvl="2"/>
            <a:r>
              <a:rPr lang="zh-CN" altLang="en-US" b="1" dirty="0"/>
              <a:t>双动子（</a:t>
            </a:r>
            <a:r>
              <a:rPr lang="en-US" altLang="zh-CN" b="1" dirty="0"/>
              <a:t>both-mover</a:t>
            </a:r>
            <a:r>
              <a:rPr lang="zh-CN" altLang="en-US" b="1" dirty="0"/>
              <a:t>）</a:t>
            </a:r>
            <a:r>
              <a:rPr lang="zh-CN" altLang="en-US" dirty="0"/>
              <a:t>：操作既可以向左移动，也可以向右移动，即完全可交换。无竞争内存访问是</a:t>
            </a:r>
            <a:r>
              <a:rPr lang="en-US" altLang="zh-CN" dirty="0"/>
              <a:t>both-mover</a:t>
            </a:r>
            <a:r>
              <a:rPr lang="zh-CN" altLang="en-US" dirty="0"/>
              <a:t>，因为没有并发、冲突的访问。</a:t>
            </a:r>
            <a:endParaRPr lang="en-US" altLang="zh-CN" dirty="0"/>
          </a:p>
          <a:p>
            <a:pPr lvl="2"/>
            <a:r>
              <a:rPr lang="zh-CN" altLang="en-US" b="1" dirty="0"/>
              <a:t>非动子（</a:t>
            </a:r>
            <a:r>
              <a:rPr lang="en-US" altLang="zh-CN" b="1" dirty="0"/>
              <a:t>non-mover</a:t>
            </a:r>
            <a:r>
              <a:rPr lang="zh-CN" altLang="en-US" b="1" dirty="0"/>
              <a:t>）</a:t>
            </a:r>
            <a:r>
              <a:rPr lang="zh-CN" altLang="en-US" dirty="0"/>
              <a:t>：操作无法与其他线程的操作交换顺序。共享变量的访问是</a:t>
            </a:r>
            <a:r>
              <a:rPr lang="en-US" altLang="zh-CN" dirty="0"/>
              <a:t>non-mover</a:t>
            </a:r>
            <a:r>
              <a:rPr lang="zh-CN" altLang="en-US" dirty="0"/>
              <a:t>。</a:t>
            </a:r>
            <a:endParaRPr lang="en-US" altLang="zh-CN" dirty="0"/>
          </a:p>
          <a:p>
            <a:pPr marL="457200" lvl="1" indent="0">
              <a:buNone/>
            </a:pPr>
            <a:endParaRPr lang="zh-CN" altLang="en-US" dirty="0"/>
          </a:p>
        </p:txBody>
      </p:sp>
    </p:spTree>
    <p:extLst>
      <p:ext uri="{BB962C8B-B14F-4D97-AF65-F5344CB8AC3E}">
        <p14:creationId xmlns:p14="http://schemas.microsoft.com/office/powerpoint/2010/main" val="776030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436FB1-9671-B512-CDC7-0DC37932FD1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853E5B1-0D98-22CC-5CD7-E132E02033A8}"/>
              </a:ext>
            </a:extLst>
          </p:cNvPr>
          <p:cNvSpPr>
            <a:spLocks noGrp="1"/>
          </p:cNvSpPr>
          <p:nvPr>
            <p:ph idx="1"/>
          </p:nvPr>
        </p:nvSpPr>
        <p:spPr/>
        <p:txBody>
          <a:bodyPr/>
          <a:lstStyle/>
          <a:p>
            <a:r>
              <a:rPr lang="en-US" altLang="zh-CN" dirty="0"/>
              <a:t>seL4: Formal Verification of an OS Kernel	SOSP’09</a:t>
            </a:r>
          </a:p>
          <a:p>
            <a:r>
              <a:rPr lang="en-US" altLang="zh-CN" dirty="0"/>
              <a:t>Mover Logic: A Concurrent Program Logic for Reduction and Rely-Guarantee Reasoning.		ECOOP’24</a:t>
            </a:r>
          </a:p>
          <a:p>
            <a:r>
              <a:rPr lang="en-US" altLang="zh-CN" dirty="0"/>
              <a:t>A Comprehensive Specification and Verification of the L4 Microkernel API		TACAS’24</a:t>
            </a:r>
          </a:p>
          <a:p>
            <a:r>
              <a:rPr lang="en-US" altLang="zh-CN" dirty="0"/>
              <a:t>End-to-End Mechanized Proof of a JIT-Accelerated </a:t>
            </a:r>
            <a:r>
              <a:rPr lang="en-US" altLang="zh-CN" dirty="0" err="1"/>
              <a:t>eBPF</a:t>
            </a:r>
            <a:r>
              <a:rPr lang="en-US" altLang="zh-CN" dirty="0"/>
              <a:t> Virtual Machine for IoT		CAV’24</a:t>
            </a:r>
          </a:p>
          <a:p>
            <a:endParaRPr lang="zh-CN" altLang="en-US" dirty="0"/>
          </a:p>
        </p:txBody>
      </p:sp>
    </p:spTree>
    <p:extLst>
      <p:ext uri="{BB962C8B-B14F-4D97-AF65-F5344CB8AC3E}">
        <p14:creationId xmlns:p14="http://schemas.microsoft.com/office/powerpoint/2010/main" val="11576599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AC387-3535-7DC8-3FC3-8ECBDDB5D7D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41D5821-6AC7-4352-0794-829C7E8A77B8}"/>
              </a:ext>
            </a:extLst>
          </p:cNvPr>
          <p:cNvSpPr>
            <a:spLocks noGrp="1"/>
          </p:cNvSpPr>
          <p:nvPr>
            <p:ph type="title"/>
          </p:nvPr>
        </p:nvSpPr>
        <p:spPr/>
        <p:txBody>
          <a:bodyPr>
            <a:normAutofit fontScale="90000"/>
          </a:bodyPr>
          <a:lstStyle/>
          <a:p>
            <a:r>
              <a:rPr lang="en-US" altLang="zh-CN" dirty="0"/>
              <a:t>Mover Logic: A Concurrent Program Logic for</a:t>
            </a:r>
            <a:br>
              <a:rPr lang="en-US" altLang="zh-CN" dirty="0"/>
            </a:br>
            <a:r>
              <a:rPr lang="en-US" altLang="zh-CN" dirty="0"/>
              <a:t>Reduction and Rely-Guarantee Reasoning</a:t>
            </a:r>
            <a:endParaRPr lang="zh-CN" altLang="en-US" dirty="0"/>
          </a:p>
        </p:txBody>
      </p:sp>
      <p:sp>
        <p:nvSpPr>
          <p:cNvPr id="3" name="内容占位符 2">
            <a:extLst>
              <a:ext uri="{FF2B5EF4-FFF2-40B4-BE49-F238E27FC236}">
                <a16:creationId xmlns:a16="http://schemas.microsoft.com/office/drawing/2014/main" id="{DD777D67-0B10-F6F7-E1F6-A5F72A4848AA}"/>
              </a:ext>
            </a:extLst>
          </p:cNvPr>
          <p:cNvSpPr>
            <a:spLocks noGrp="1"/>
          </p:cNvSpPr>
          <p:nvPr>
            <p:ph idx="1"/>
          </p:nvPr>
        </p:nvSpPr>
        <p:spPr>
          <a:xfrm>
            <a:off x="838200" y="1825624"/>
            <a:ext cx="10515600" cy="4978131"/>
          </a:xfrm>
        </p:spPr>
        <p:txBody>
          <a:bodyPr>
            <a:normAutofit/>
          </a:bodyPr>
          <a:lstStyle/>
          <a:p>
            <a:r>
              <a:rPr lang="en-US" altLang="zh-CN" dirty="0"/>
              <a:t>Lipton’s Theory of Reduction</a:t>
            </a:r>
          </a:p>
          <a:p>
            <a:pPr lvl="1"/>
            <a:r>
              <a:rPr lang="zh-CN" altLang="en-US" dirty="0"/>
              <a:t>用于对一个线程的步骤与另一个线程并发步骤之间的交互方式进行分类。</a:t>
            </a:r>
            <a:endParaRPr lang="en-US" altLang="zh-CN" dirty="0"/>
          </a:p>
          <a:p>
            <a:pPr lvl="2"/>
            <a:r>
              <a:rPr lang="zh-CN" altLang="en-US" dirty="0"/>
              <a:t>如果一个线程执行的一系列步骤可表示为</a:t>
            </a:r>
            <a:r>
              <a:rPr lang="en-US" altLang="zh-CN" dirty="0"/>
              <a:t>R*[n]L*,</a:t>
            </a:r>
            <a:r>
              <a:rPr lang="zh-CN" altLang="en-US" dirty="0"/>
              <a:t>那么是可约的</a:t>
            </a:r>
            <a:r>
              <a:rPr lang="en-US" altLang="zh-CN" dirty="0"/>
              <a:t>(</a:t>
            </a:r>
            <a:r>
              <a:rPr lang="en-US" altLang="zh-CN" i="1" dirty="0"/>
              <a:t>reducible</a:t>
            </a:r>
            <a:r>
              <a:rPr lang="en-US" altLang="zh-CN" dirty="0"/>
              <a:t>) ,</a:t>
            </a:r>
            <a:r>
              <a:rPr lang="zh-CN" altLang="en-US" dirty="0"/>
              <a:t>从而在交错执行中转化为类似于原子操作的线性序列。</a:t>
            </a:r>
            <a:endParaRPr lang="en-US" altLang="zh-CN" dirty="0"/>
          </a:p>
          <a:p>
            <a:pPr lvl="1"/>
            <a:endParaRPr lang="zh-CN" altLang="en-US" dirty="0"/>
          </a:p>
        </p:txBody>
      </p:sp>
      <p:pic>
        <p:nvPicPr>
          <p:cNvPr id="4" name="图片 3">
            <a:extLst>
              <a:ext uri="{FF2B5EF4-FFF2-40B4-BE49-F238E27FC236}">
                <a16:creationId xmlns:a16="http://schemas.microsoft.com/office/drawing/2014/main" id="{973F279C-7D19-64A5-6ED4-35D30FC5AA07}"/>
              </a:ext>
            </a:extLst>
          </p:cNvPr>
          <p:cNvPicPr>
            <a:picLocks noChangeAspect="1"/>
          </p:cNvPicPr>
          <p:nvPr/>
        </p:nvPicPr>
        <p:blipFill>
          <a:blip r:embed="rId3"/>
          <a:stretch>
            <a:fillRect/>
          </a:stretch>
        </p:blipFill>
        <p:spPr>
          <a:xfrm>
            <a:off x="1361268" y="3637018"/>
            <a:ext cx="9469464" cy="2054753"/>
          </a:xfrm>
          <a:prstGeom prst="rect">
            <a:avLst/>
          </a:prstGeom>
        </p:spPr>
      </p:pic>
    </p:spTree>
    <p:extLst>
      <p:ext uri="{BB962C8B-B14F-4D97-AF65-F5344CB8AC3E}">
        <p14:creationId xmlns:p14="http://schemas.microsoft.com/office/powerpoint/2010/main" val="22468481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1BA187-5A64-184D-ABA0-A185B640DA01}"/>
              </a:ext>
            </a:extLst>
          </p:cNvPr>
          <p:cNvSpPr>
            <a:spLocks noGrp="1"/>
          </p:cNvSpPr>
          <p:nvPr>
            <p:ph type="title"/>
          </p:nvPr>
        </p:nvSpPr>
        <p:spPr/>
        <p:txBody>
          <a:bodyPr>
            <a:normAutofit fontScale="90000"/>
          </a:bodyPr>
          <a:lstStyle/>
          <a:p>
            <a:r>
              <a:rPr lang="en-US" altLang="zh-CN" dirty="0"/>
              <a:t>Mover Logic: A Concurrent Program Logic for</a:t>
            </a:r>
            <a:br>
              <a:rPr lang="en-US" altLang="zh-CN" dirty="0"/>
            </a:br>
            <a:r>
              <a:rPr lang="en-US" altLang="zh-CN" dirty="0"/>
              <a:t>Reduction and Rely-Guarantee Reasoning</a:t>
            </a:r>
            <a:endParaRPr lang="zh-CN" altLang="en-US" dirty="0"/>
          </a:p>
        </p:txBody>
      </p:sp>
      <p:sp>
        <p:nvSpPr>
          <p:cNvPr id="3" name="内容占位符 2">
            <a:extLst>
              <a:ext uri="{FF2B5EF4-FFF2-40B4-BE49-F238E27FC236}">
                <a16:creationId xmlns:a16="http://schemas.microsoft.com/office/drawing/2014/main" id="{D7A2A253-08FA-EFCC-0FFE-A4FBCDD6F9FC}"/>
              </a:ext>
            </a:extLst>
          </p:cNvPr>
          <p:cNvSpPr>
            <a:spLocks noGrp="1"/>
          </p:cNvSpPr>
          <p:nvPr>
            <p:ph idx="1"/>
          </p:nvPr>
        </p:nvSpPr>
        <p:spPr>
          <a:xfrm>
            <a:off x="838200" y="1825624"/>
            <a:ext cx="7747861" cy="5032376"/>
          </a:xfrm>
        </p:spPr>
        <p:txBody>
          <a:bodyPr>
            <a:normAutofit/>
          </a:bodyPr>
          <a:lstStyle/>
          <a:p>
            <a:r>
              <a:rPr lang="en-US" altLang="zh-CN" dirty="0"/>
              <a:t>Mover Logic</a:t>
            </a:r>
          </a:p>
          <a:p>
            <a:pPr lvl="2"/>
            <a:r>
              <a:rPr lang="en-US" altLang="zh-CN" b="1" dirty="0"/>
              <a:t>Mover Logic</a:t>
            </a:r>
            <a:r>
              <a:rPr lang="zh-CN" altLang="en-US" dirty="0"/>
              <a:t>扩展了</a:t>
            </a:r>
            <a:r>
              <a:rPr lang="en-US" altLang="zh-CN" dirty="0"/>
              <a:t>RG</a:t>
            </a:r>
            <a:r>
              <a:rPr lang="zh-CN" altLang="en-US" dirty="0"/>
              <a:t>，以验证某些功能是原子性的，从而可以分配比</a:t>
            </a:r>
            <a:r>
              <a:rPr lang="en-US" altLang="zh-CN" dirty="0"/>
              <a:t>RG</a:t>
            </a:r>
            <a:r>
              <a:rPr lang="zh-CN" altLang="en-US" dirty="0"/>
              <a:t>更精确（但不稳定）的后置条件。</a:t>
            </a:r>
            <a:endParaRPr lang="en-US" altLang="zh-CN" dirty="0"/>
          </a:p>
          <a:p>
            <a:pPr lvl="2"/>
            <a:r>
              <a:rPr lang="zh-CN" altLang="en-US" dirty="0"/>
              <a:t>线程</a:t>
            </a:r>
            <a:r>
              <a:rPr lang="en-US" altLang="zh-CN" dirty="0"/>
              <a:t>guarantee</a:t>
            </a:r>
            <a:r>
              <a:rPr lang="zh-CN" altLang="en-US" dirty="0"/>
              <a:t>不需要总结被调用者</a:t>
            </a:r>
            <a:r>
              <a:rPr lang="en-US" altLang="zh-CN" dirty="0"/>
              <a:t>add</a:t>
            </a:r>
            <a:r>
              <a:rPr lang="zh-CN" altLang="en-US" dirty="0"/>
              <a:t>（）中的各个步骤，从而也不会破坏不变式，但是其总结了</a:t>
            </a:r>
            <a:r>
              <a:rPr lang="en-US" altLang="zh-CN" dirty="0"/>
              <a:t>add</a:t>
            </a:r>
            <a:r>
              <a:rPr lang="zh-CN" altLang="en-US" dirty="0"/>
              <a:t>（）的整个原子效应，它保留了偶数（</a:t>
            </a:r>
            <a:r>
              <a:rPr lang="en-US" altLang="zh-CN" dirty="0"/>
              <a:t>x</a:t>
            </a:r>
            <a:r>
              <a:rPr lang="zh-CN" altLang="en-US" dirty="0"/>
              <a:t>）不变量。</a:t>
            </a:r>
            <a:endParaRPr lang="en-US" altLang="zh-CN" dirty="0"/>
          </a:p>
          <a:p>
            <a:pPr lvl="1"/>
            <a:r>
              <a:rPr lang="en-US" altLang="zh-CN" sz="2000" dirty="0"/>
              <a:t>Mover Logic</a:t>
            </a:r>
            <a:r>
              <a:rPr lang="zh-CN" altLang="en-US" sz="2000" dirty="0"/>
              <a:t>通过重排操作顺序，只需要检查</a:t>
            </a:r>
            <a:r>
              <a:rPr lang="en-US" altLang="zh-CN" sz="2000" dirty="0"/>
              <a:t>yield </a:t>
            </a:r>
            <a:r>
              <a:rPr lang="zh-CN" altLang="en-US" sz="2000" dirty="0"/>
              <a:t>处的不变量在依赖假设下是稳定的。使得库规范与客户端的数据不变量解耦合，也把客户端规范与库同步规范解耦合，从而增强可拓展性。</a:t>
            </a:r>
          </a:p>
        </p:txBody>
      </p:sp>
      <p:pic>
        <p:nvPicPr>
          <p:cNvPr id="4" name="图片 3">
            <a:extLst>
              <a:ext uri="{FF2B5EF4-FFF2-40B4-BE49-F238E27FC236}">
                <a16:creationId xmlns:a16="http://schemas.microsoft.com/office/drawing/2014/main" id="{96D0E727-133E-9EC8-BAEC-28DEBC474B53}"/>
              </a:ext>
            </a:extLst>
          </p:cNvPr>
          <p:cNvPicPr>
            <a:picLocks noChangeAspect="1"/>
          </p:cNvPicPr>
          <p:nvPr/>
        </p:nvPicPr>
        <p:blipFill>
          <a:blip r:embed="rId3"/>
          <a:stretch>
            <a:fillRect/>
          </a:stretch>
        </p:blipFill>
        <p:spPr>
          <a:xfrm>
            <a:off x="8712727" y="1814001"/>
            <a:ext cx="2246883" cy="4858719"/>
          </a:xfrm>
          <a:prstGeom prst="rect">
            <a:avLst/>
          </a:prstGeom>
        </p:spPr>
      </p:pic>
    </p:spTree>
    <p:extLst>
      <p:ext uri="{BB962C8B-B14F-4D97-AF65-F5344CB8AC3E}">
        <p14:creationId xmlns:p14="http://schemas.microsoft.com/office/powerpoint/2010/main" val="24218034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C9A75-06B6-2132-CDF6-986E19005C9D}"/>
              </a:ext>
            </a:extLst>
          </p:cNvPr>
          <p:cNvSpPr>
            <a:spLocks noGrp="1"/>
          </p:cNvSpPr>
          <p:nvPr>
            <p:ph type="title"/>
          </p:nvPr>
        </p:nvSpPr>
        <p:spPr/>
        <p:txBody>
          <a:bodyPr>
            <a:normAutofit fontScale="90000"/>
          </a:bodyPr>
          <a:lstStyle/>
          <a:p>
            <a:r>
              <a:rPr lang="en-US" altLang="zh-CN" dirty="0"/>
              <a:t>Mover Logic: A Concurrent Program Logic for</a:t>
            </a:r>
            <a:br>
              <a:rPr lang="en-US" altLang="zh-CN" dirty="0"/>
            </a:br>
            <a:r>
              <a:rPr lang="en-US" altLang="zh-CN" dirty="0"/>
              <a:t>Reduction and Rely-Guarantee Reasoning</a:t>
            </a:r>
            <a:endParaRPr lang="zh-CN" altLang="en-US" dirty="0"/>
          </a:p>
        </p:txBody>
      </p:sp>
      <p:sp>
        <p:nvSpPr>
          <p:cNvPr id="3" name="内容占位符 2">
            <a:extLst>
              <a:ext uri="{FF2B5EF4-FFF2-40B4-BE49-F238E27FC236}">
                <a16:creationId xmlns:a16="http://schemas.microsoft.com/office/drawing/2014/main" id="{4C26CA2D-D3CE-0FD6-1ECE-54A2A9B604D2}"/>
              </a:ext>
            </a:extLst>
          </p:cNvPr>
          <p:cNvSpPr>
            <a:spLocks noGrp="1"/>
          </p:cNvSpPr>
          <p:nvPr>
            <p:ph idx="1"/>
          </p:nvPr>
        </p:nvSpPr>
        <p:spPr/>
        <p:txBody>
          <a:bodyPr/>
          <a:lstStyle/>
          <a:p>
            <a:r>
              <a:rPr lang="en-US" altLang="zh-CN" dirty="0"/>
              <a:t>Mover Logic Language</a:t>
            </a:r>
          </a:p>
          <a:p>
            <a:pPr lvl="1"/>
            <a:r>
              <a:rPr lang="zh-CN" altLang="en-US" dirty="0"/>
              <a:t>语法</a:t>
            </a:r>
          </a:p>
        </p:txBody>
      </p:sp>
      <p:pic>
        <p:nvPicPr>
          <p:cNvPr id="6" name="图片 5">
            <a:extLst>
              <a:ext uri="{FF2B5EF4-FFF2-40B4-BE49-F238E27FC236}">
                <a16:creationId xmlns:a16="http://schemas.microsoft.com/office/drawing/2014/main" id="{B30E6613-532E-639D-7D6B-8DD747B5E015}"/>
              </a:ext>
            </a:extLst>
          </p:cNvPr>
          <p:cNvPicPr>
            <a:picLocks noChangeAspect="1"/>
          </p:cNvPicPr>
          <p:nvPr/>
        </p:nvPicPr>
        <p:blipFill>
          <a:blip r:embed="rId2"/>
          <a:stretch>
            <a:fillRect/>
          </a:stretch>
        </p:blipFill>
        <p:spPr>
          <a:xfrm>
            <a:off x="0" y="2778175"/>
            <a:ext cx="7891220" cy="3471732"/>
          </a:xfrm>
          <a:prstGeom prst="rect">
            <a:avLst/>
          </a:prstGeom>
        </p:spPr>
      </p:pic>
      <p:pic>
        <p:nvPicPr>
          <p:cNvPr id="7" name="图片 6">
            <a:extLst>
              <a:ext uri="{FF2B5EF4-FFF2-40B4-BE49-F238E27FC236}">
                <a16:creationId xmlns:a16="http://schemas.microsoft.com/office/drawing/2014/main" id="{CDB5C2F5-6538-AEC9-1980-B1E2F0ADAE25}"/>
              </a:ext>
            </a:extLst>
          </p:cNvPr>
          <p:cNvPicPr>
            <a:picLocks noChangeAspect="1"/>
          </p:cNvPicPr>
          <p:nvPr/>
        </p:nvPicPr>
        <p:blipFill>
          <a:blip r:embed="rId3"/>
          <a:stretch>
            <a:fillRect/>
          </a:stretch>
        </p:blipFill>
        <p:spPr>
          <a:xfrm>
            <a:off x="6210355" y="4060641"/>
            <a:ext cx="4823574" cy="503610"/>
          </a:xfrm>
          <a:prstGeom prst="rect">
            <a:avLst/>
          </a:prstGeom>
        </p:spPr>
      </p:pic>
      <p:pic>
        <p:nvPicPr>
          <p:cNvPr id="8" name="图片 7">
            <a:extLst>
              <a:ext uri="{FF2B5EF4-FFF2-40B4-BE49-F238E27FC236}">
                <a16:creationId xmlns:a16="http://schemas.microsoft.com/office/drawing/2014/main" id="{C8E8C563-4D4B-23F9-A668-4C8E284B94DC}"/>
              </a:ext>
            </a:extLst>
          </p:cNvPr>
          <p:cNvPicPr>
            <a:picLocks noChangeAspect="1"/>
          </p:cNvPicPr>
          <p:nvPr/>
        </p:nvPicPr>
        <p:blipFill>
          <a:blip r:embed="rId4"/>
          <a:stretch>
            <a:fillRect/>
          </a:stretch>
        </p:blipFill>
        <p:spPr>
          <a:xfrm>
            <a:off x="6210355" y="4699188"/>
            <a:ext cx="3731434" cy="484827"/>
          </a:xfrm>
          <a:prstGeom prst="rect">
            <a:avLst/>
          </a:prstGeom>
        </p:spPr>
      </p:pic>
      <p:cxnSp>
        <p:nvCxnSpPr>
          <p:cNvPr id="10" name="直接箭头连接符 9">
            <a:extLst>
              <a:ext uri="{FF2B5EF4-FFF2-40B4-BE49-F238E27FC236}">
                <a16:creationId xmlns:a16="http://schemas.microsoft.com/office/drawing/2014/main" id="{161826D0-0DBE-31FE-00F5-7CCDDB4397C5}"/>
              </a:ext>
            </a:extLst>
          </p:cNvPr>
          <p:cNvCxnSpPr>
            <a:endCxn id="7" idx="1"/>
          </p:cNvCxnSpPr>
          <p:nvPr/>
        </p:nvCxnSpPr>
        <p:spPr>
          <a:xfrm flipV="1">
            <a:off x="4339525" y="4312446"/>
            <a:ext cx="1870830" cy="20159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37A62E1F-4897-2D93-BE55-4A1127B0310F}"/>
              </a:ext>
            </a:extLst>
          </p:cNvPr>
          <p:cNvCxnSpPr/>
          <p:nvPr/>
        </p:nvCxnSpPr>
        <p:spPr>
          <a:xfrm>
            <a:off x="4324027" y="4530922"/>
            <a:ext cx="1999281" cy="4290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6028A274-CA83-AD23-AE78-AEEB6D76175C}"/>
              </a:ext>
            </a:extLst>
          </p:cNvPr>
          <p:cNvPicPr>
            <a:picLocks noChangeAspect="1"/>
          </p:cNvPicPr>
          <p:nvPr/>
        </p:nvPicPr>
        <p:blipFill>
          <a:blip r:embed="rId5"/>
          <a:stretch>
            <a:fillRect/>
          </a:stretch>
        </p:blipFill>
        <p:spPr>
          <a:xfrm>
            <a:off x="7307451" y="6285502"/>
            <a:ext cx="4884549" cy="513765"/>
          </a:xfrm>
          <a:prstGeom prst="rect">
            <a:avLst/>
          </a:prstGeom>
        </p:spPr>
      </p:pic>
    </p:spTree>
    <p:extLst>
      <p:ext uri="{BB962C8B-B14F-4D97-AF65-F5344CB8AC3E}">
        <p14:creationId xmlns:p14="http://schemas.microsoft.com/office/powerpoint/2010/main" val="3743638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E9B07F-9B44-7550-C354-CF059D932D91}"/>
              </a:ext>
            </a:extLst>
          </p:cNvPr>
          <p:cNvSpPr>
            <a:spLocks noGrp="1"/>
          </p:cNvSpPr>
          <p:nvPr>
            <p:ph type="title"/>
          </p:nvPr>
        </p:nvSpPr>
        <p:spPr/>
        <p:txBody>
          <a:bodyPr>
            <a:normAutofit fontScale="90000"/>
          </a:bodyPr>
          <a:lstStyle/>
          <a:p>
            <a:r>
              <a:rPr lang="en-US" altLang="zh-CN" dirty="0"/>
              <a:t>Mover Logic: A Concurrent Program Logic for</a:t>
            </a:r>
            <a:br>
              <a:rPr lang="en-US" altLang="zh-CN" dirty="0"/>
            </a:br>
            <a:r>
              <a:rPr lang="en-US" altLang="zh-CN" dirty="0"/>
              <a:t>Reduction and Rely-Guarantee Reasoning</a:t>
            </a:r>
            <a:endParaRPr lang="zh-CN" altLang="en-US" dirty="0"/>
          </a:p>
        </p:txBody>
      </p:sp>
      <p:sp>
        <p:nvSpPr>
          <p:cNvPr id="3" name="内容占位符 2">
            <a:extLst>
              <a:ext uri="{FF2B5EF4-FFF2-40B4-BE49-F238E27FC236}">
                <a16:creationId xmlns:a16="http://schemas.microsoft.com/office/drawing/2014/main" id="{4B90D379-BF5C-839B-E06D-5A05EB997617}"/>
              </a:ext>
            </a:extLst>
          </p:cNvPr>
          <p:cNvSpPr>
            <a:spLocks noGrp="1"/>
          </p:cNvSpPr>
          <p:nvPr>
            <p:ph idx="1"/>
          </p:nvPr>
        </p:nvSpPr>
        <p:spPr/>
        <p:txBody>
          <a:bodyPr/>
          <a:lstStyle/>
          <a:p>
            <a:r>
              <a:rPr lang="en-US" altLang="zh-CN" dirty="0"/>
              <a:t>Mover Logic Language</a:t>
            </a:r>
          </a:p>
          <a:p>
            <a:pPr lvl="1"/>
            <a:r>
              <a:rPr lang="zh-CN" altLang="en-US" dirty="0"/>
              <a:t>语义</a:t>
            </a:r>
          </a:p>
        </p:txBody>
      </p:sp>
      <p:pic>
        <p:nvPicPr>
          <p:cNvPr id="4" name="图片 3">
            <a:extLst>
              <a:ext uri="{FF2B5EF4-FFF2-40B4-BE49-F238E27FC236}">
                <a16:creationId xmlns:a16="http://schemas.microsoft.com/office/drawing/2014/main" id="{EB438767-2672-6912-8137-739CE03ADB84}"/>
              </a:ext>
            </a:extLst>
          </p:cNvPr>
          <p:cNvPicPr>
            <a:picLocks noChangeAspect="1"/>
          </p:cNvPicPr>
          <p:nvPr/>
        </p:nvPicPr>
        <p:blipFill>
          <a:blip r:embed="rId2"/>
          <a:stretch>
            <a:fillRect/>
          </a:stretch>
        </p:blipFill>
        <p:spPr>
          <a:xfrm>
            <a:off x="2861066" y="2773281"/>
            <a:ext cx="6469868" cy="3999477"/>
          </a:xfrm>
          <a:prstGeom prst="rect">
            <a:avLst/>
          </a:prstGeom>
        </p:spPr>
      </p:pic>
    </p:spTree>
    <p:extLst>
      <p:ext uri="{BB962C8B-B14F-4D97-AF65-F5344CB8AC3E}">
        <p14:creationId xmlns:p14="http://schemas.microsoft.com/office/powerpoint/2010/main" val="1775560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86BFBC-65B9-13BC-D0EB-7E3E31FBA32C}"/>
              </a:ext>
            </a:extLst>
          </p:cNvPr>
          <p:cNvSpPr>
            <a:spLocks noGrp="1"/>
          </p:cNvSpPr>
          <p:nvPr>
            <p:ph type="title"/>
          </p:nvPr>
        </p:nvSpPr>
        <p:spPr/>
        <p:txBody>
          <a:bodyPr>
            <a:normAutofit fontScale="90000"/>
          </a:bodyPr>
          <a:lstStyle/>
          <a:p>
            <a:r>
              <a:rPr lang="en-US" altLang="zh-CN" dirty="0"/>
              <a:t>Mover Logic: A Concurrent Program Logic for</a:t>
            </a:r>
            <a:br>
              <a:rPr lang="en-US" altLang="zh-CN" dirty="0"/>
            </a:br>
            <a:r>
              <a:rPr lang="en-US" altLang="zh-CN" dirty="0"/>
              <a:t>Reduction and Rely-Guarantee Reasoning</a:t>
            </a:r>
            <a:endParaRPr lang="zh-CN" altLang="en-US" dirty="0"/>
          </a:p>
        </p:txBody>
      </p:sp>
      <p:sp>
        <p:nvSpPr>
          <p:cNvPr id="3" name="内容占位符 2">
            <a:extLst>
              <a:ext uri="{FF2B5EF4-FFF2-40B4-BE49-F238E27FC236}">
                <a16:creationId xmlns:a16="http://schemas.microsoft.com/office/drawing/2014/main" id="{219AAE7B-072F-2C70-CE89-69AD5E97E84E}"/>
              </a:ext>
            </a:extLst>
          </p:cNvPr>
          <p:cNvSpPr>
            <a:spLocks noGrp="1"/>
          </p:cNvSpPr>
          <p:nvPr>
            <p:ph idx="1"/>
          </p:nvPr>
        </p:nvSpPr>
        <p:spPr/>
        <p:txBody>
          <a:bodyPr/>
          <a:lstStyle/>
          <a:p>
            <a:r>
              <a:rPr lang="en-US" altLang="zh-CN" dirty="0"/>
              <a:t>Mover Logic Effects</a:t>
            </a:r>
          </a:p>
          <a:p>
            <a:pPr lvl="1"/>
            <a:r>
              <a:rPr lang="en-US" altLang="zh-CN" dirty="0"/>
              <a:t>Mover Logic</a:t>
            </a:r>
            <a:r>
              <a:rPr lang="zh-CN" altLang="en-US" dirty="0"/>
              <a:t>将每个线程的执行划分为可缩减的代码序列，并由</a:t>
            </a:r>
            <a:r>
              <a:rPr lang="en-US" altLang="zh-CN" dirty="0"/>
              <a:t>yield</a:t>
            </a:r>
            <a:r>
              <a:rPr lang="zh-CN" altLang="en-US" dirty="0"/>
              <a:t>语句分隔，用于标识可能观察到线程干扰的位置。</a:t>
            </a:r>
            <a:endParaRPr lang="en-US" altLang="zh-CN" dirty="0"/>
          </a:p>
          <a:p>
            <a:pPr lvl="1"/>
            <a:r>
              <a:rPr lang="zh-CN" altLang="en-US" dirty="0"/>
              <a:t>为了便于推理由</a:t>
            </a:r>
            <a:r>
              <a:rPr lang="en-US" altLang="zh-CN" dirty="0"/>
              <a:t>yield</a:t>
            </a:r>
            <a:r>
              <a:rPr lang="zh-CN" altLang="en-US" dirty="0"/>
              <a:t>分隔的可约代码序列           ，定义了效果及</a:t>
            </a:r>
            <a:r>
              <a:rPr lang="en-US" altLang="zh-CN" dirty="0"/>
              <a:t>DFA</a:t>
            </a:r>
            <a:r>
              <a:rPr lang="zh-CN" altLang="en-US" dirty="0"/>
              <a:t>：</a:t>
            </a:r>
          </a:p>
        </p:txBody>
      </p:sp>
      <p:pic>
        <p:nvPicPr>
          <p:cNvPr id="5" name="图片 4">
            <a:extLst>
              <a:ext uri="{FF2B5EF4-FFF2-40B4-BE49-F238E27FC236}">
                <a16:creationId xmlns:a16="http://schemas.microsoft.com/office/drawing/2014/main" id="{45F649A9-B5D5-222F-9A3D-4A6C3BD16D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5487" y="3696478"/>
            <a:ext cx="3778444" cy="609631"/>
          </a:xfrm>
          <a:prstGeom prst="rect">
            <a:avLst/>
          </a:prstGeom>
        </p:spPr>
      </p:pic>
      <p:pic>
        <p:nvPicPr>
          <p:cNvPr id="7" name="图片 6">
            <a:extLst>
              <a:ext uri="{FF2B5EF4-FFF2-40B4-BE49-F238E27FC236}">
                <a16:creationId xmlns:a16="http://schemas.microsoft.com/office/drawing/2014/main" id="{92F26031-2888-4EFA-0411-94E8BC2923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7920" y="2992030"/>
            <a:ext cx="909839" cy="375622"/>
          </a:xfrm>
          <a:prstGeom prst="rect">
            <a:avLst/>
          </a:prstGeom>
        </p:spPr>
      </p:pic>
      <p:pic>
        <p:nvPicPr>
          <p:cNvPr id="8" name="图片 7">
            <a:extLst>
              <a:ext uri="{FF2B5EF4-FFF2-40B4-BE49-F238E27FC236}">
                <a16:creationId xmlns:a16="http://schemas.microsoft.com/office/drawing/2014/main" id="{0794C22D-2379-EF00-CE56-2D5D9B5D50B6}"/>
              </a:ext>
            </a:extLst>
          </p:cNvPr>
          <p:cNvPicPr>
            <a:picLocks noChangeAspect="1"/>
          </p:cNvPicPr>
          <p:nvPr/>
        </p:nvPicPr>
        <p:blipFill>
          <a:blip r:embed="rId4"/>
          <a:stretch>
            <a:fillRect/>
          </a:stretch>
        </p:blipFill>
        <p:spPr>
          <a:xfrm>
            <a:off x="6295604" y="3675827"/>
            <a:ext cx="4815140" cy="2603861"/>
          </a:xfrm>
          <a:prstGeom prst="rect">
            <a:avLst/>
          </a:prstGeom>
        </p:spPr>
      </p:pic>
    </p:spTree>
    <p:extLst>
      <p:ext uri="{BB962C8B-B14F-4D97-AF65-F5344CB8AC3E}">
        <p14:creationId xmlns:p14="http://schemas.microsoft.com/office/powerpoint/2010/main" val="679737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28D78-B160-0DC9-0D5B-A687625C1019}"/>
              </a:ext>
            </a:extLst>
          </p:cNvPr>
          <p:cNvSpPr>
            <a:spLocks noGrp="1"/>
          </p:cNvSpPr>
          <p:nvPr>
            <p:ph type="title"/>
          </p:nvPr>
        </p:nvSpPr>
        <p:spPr/>
        <p:txBody>
          <a:bodyPr>
            <a:normAutofit fontScale="90000"/>
          </a:bodyPr>
          <a:lstStyle/>
          <a:p>
            <a:r>
              <a:rPr lang="en-US" altLang="zh-CN" dirty="0"/>
              <a:t>Mover Logic: A Concurrent Program Logic for</a:t>
            </a:r>
            <a:br>
              <a:rPr lang="en-US" altLang="zh-CN" dirty="0"/>
            </a:br>
            <a:r>
              <a:rPr lang="en-US" altLang="zh-CN" dirty="0"/>
              <a:t>Reduction and Rely-Guarantee Reasoning</a:t>
            </a:r>
            <a:endParaRPr lang="zh-CN" altLang="en-US" dirty="0"/>
          </a:p>
        </p:txBody>
      </p:sp>
      <p:sp>
        <p:nvSpPr>
          <p:cNvPr id="3" name="内容占位符 2">
            <a:extLst>
              <a:ext uri="{FF2B5EF4-FFF2-40B4-BE49-F238E27FC236}">
                <a16:creationId xmlns:a16="http://schemas.microsoft.com/office/drawing/2014/main" id="{82943993-DFB3-D6D3-B957-4F3EDFDDF9EB}"/>
              </a:ext>
            </a:extLst>
          </p:cNvPr>
          <p:cNvSpPr>
            <a:spLocks noGrp="1"/>
          </p:cNvSpPr>
          <p:nvPr>
            <p:ph idx="1"/>
          </p:nvPr>
        </p:nvSpPr>
        <p:spPr/>
        <p:txBody>
          <a:bodyPr/>
          <a:lstStyle/>
          <a:p>
            <a:r>
              <a:rPr lang="en-US" altLang="zh-CN" dirty="0"/>
              <a:t>Mover Logic Effects</a:t>
            </a:r>
          </a:p>
          <a:p>
            <a:pPr lvl="1"/>
            <a:r>
              <a:rPr lang="zh-CN" altLang="en-US" dirty="0"/>
              <a:t>序关系顺序组合和迭代闭包</a:t>
            </a:r>
            <a:endParaRPr lang="en-US" altLang="zh-CN" dirty="0"/>
          </a:p>
          <a:p>
            <a:endParaRPr lang="zh-CN" altLang="en-US" dirty="0"/>
          </a:p>
        </p:txBody>
      </p:sp>
      <p:pic>
        <p:nvPicPr>
          <p:cNvPr id="5" name="图片 4">
            <a:extLst>
              <a:ext uri="{FF2B5EF4-FFF2-40B4-BE49-F238E27FC236}">
                <a16:creationId xmlns:a16="http://schemas.microsoft.com/office/drawing/2014/main" id="{9DB67F61-7A79-DFEC-3F0A-BBBB9C060E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5420" y="3355929"/>
            <a:ext cx="1970648" cy="2955971"/>
          </a:xfrm>
          <a:prstGeom prst="rect">
            <a:avLst/>
          </a:prstGeom>
        </p:spPr>
      </p:pic>
      <p:pic>
        <p:nvPicPr>
          <p:cNvPr id="6" name="图片 5">
            <a:extLst>
              <a:ext uri="{FF2B5EF4-FFF2-40B4-BE49-F238E27FC236}">
                <a16:creationId xmlns:a16="http://schemas.microsoft.com/office/drawing/2014/main" id="{26849316-8CD7-6C87-E6C4-49802FBEB139}"/>
              </a:ext>
            </a:extLst>
          </p:cNvPr>
          <p:cNvPicPr>
            <a:picLocks noChangeAspect="1"/>
          </p:cNvPicPr>
          <p:nvPr/>
        </p:nvPicPr>
        <p:blipFill>
          <a:blip r:embed="rId4"/>
          <a:stretch>
            <a:fillRect/>
          </a:stretch>
        </p:blipFill>
        <p:spPr>
          <a:xfrm>
            <a:off x="4854575" y="3490913"/>
            <a:ext cx="6343650" cy="2686050"/>
          </a:xfrm>
          <a:prstGeom prst="rect">
            <a:avLst/>
          </a:prstGeom>
        </p:spPr>
      </p:pic>
    </p:spTree>
    <p:extLst>
      <p:ext uri="{BB962C8B-B14F-4D97-AF65-F5344CB8AC3E}">
        <p14:creationId xmlns:p14="http://schemas.microsoft.com/office/powerpoint/2010/main" val="2256409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773EAF-1DE0-6BBE-3183-3D4121228A4E}"/>
              </a:ext>
            </a:extLst>
          </p:cNvPr>
          <p:cNvSpPr>
            <a:spLocks noGrp="1"/>
          </p:cNvSpPr>
          <p:nvPr>
            <p:ph type="title"/>
          </p:nvPr>
        </p:nvSpPr>
        <p:spPr/>
        <p:txBody>
          <a:bodyPr>
            <a:normAutofit fontScale="90000"/>
          </a:bodyPr>
          <a:lstStyle/>
          <a:p>
            <a:r>
              <a:rPr lang="en-US" altLang="zh-CN" dirty="0"/>
              <a:t>Mover Logic: A Concurrent Program Logic for</a:t>
            </a:r>
            <a:br>
              <a:rPr lang="en-US" altLang="zh-CN" dirty="0"/>
            </a:br>
            <a:r>
              <a:rPr lang="en-US" altLang="zh-CN" dirty="0"/>
              <a:t>Reduction and Rely-Guarantee Reasoning</a:t>
            </a:r>
            <a:endParaRPr lang="zh-CN" altLang="en-US" dirty="0"/>
          </a:p>
        </p:txBody>
      </p:sp>
      <p:sp>
        <p:nvSpPr>
          <p:cNvPr id="3" name="内容占位符 2">
            <a:extLst>
              <a:ext uri="{FF2B5EF4-FFF2-40B4-BE49-F238E27FC236}">
                <a16:creationId xmlns:a16="http://schemas.microsoft.com/office/drawing/2014/main" id="{095291C8-FAE7-27F1-3D29-8BC88EF8B744}"/>
              </a:ext>
            </a:extLst>
          </p:cNvPr>
          <p:cNvSpPr>
            <a:spLocks noGrp="1"/>
          </p:cNvSpPr>
          <p:nvPr>
            <p:ph idx="1"/>
          </p:nvPr>
        </p:nvSpPr>
        <p:spPr/>
        <p:txBody>
          <a:bodyPr/>
          <a:lstStyle/>
          <a:p>
            <a:r>
              <a:rPr lang="en-US" altLang="zh-CN" dirty="0"/>
              <a:t>Mover Logic Specifications</a:t>
            </a:r>
          </a:p>
          <a:p>
            <a:pPr lvl="1"/>
            <a:r>
              <a:rPr lang="en-US" altLang="zh-CN" dirty="0"/>
              <a:t>mover</a:t>
            </a:r>
            <a:r>
              <a:rPr lang="zh-CN" altLang="en-US" dirty="0"/>
              <a:t>规范</a:t>
            </a:r>
            <a:r>
              <a:rPr lang="en-US" altLang="zh-CN" dirty="0"/>
              <a:t>M</a:t>
            </a:r>
            <a:r>
              <a:rPr lang="zh-CN" altLang="en-US" dirty="0"/>
              <a:t>描述了</a:t>
            </a:r>
            <a:r>
              <a:rPr lang="en-US" altLang="zh-CN" dirty="0" err="1"/>
              <a:t>tid</a:t>
            </a:r>
            <a:r>
              <a:rPr lang="zh-CN" altLang="en-US" dirty="0"/>
              <a:t>从存储</a:t>
            </a:r>
            <a:r>
              <a:rPr lang="en-US" altLang="zh-CN" dirty="0"/>
              <a:t>σ</a:t>
            </a:r>
            <a:r>
              <a:rPr lang="zh-CN" altLang="en-US" dirty="0"/>
              <a:t>开始的每个程序动作</a:t>
            </a:r>
            <a:r>
              <a:rPr lang="en-US" altLang="zh-CN" dirty="0"/>
              <a:t>A</a:t>
            </a:r>
            <a:r>
              <a:rPr lang="zh-CN" altLang="en-US" dirty="0"/>
              <a:t>如何与其他线程的步骤进行交换：</a:t>
            </a:r>
            <a:endParaRPr lang="en-US" altLang="zh-CN" dirty="0"/>
          </a:p>
          <a:p>
            <a:pPr lvl="1"/>
            <a:endParaRPr lang="en-US" altLang="zh-CN" dirty="0"/>
          </a:p>
          <a:p>
            <a:pPr lvl="1"/>
            <a:endParaRPr lang="en-US" altLang="zh-CN" dirty="0"/>
          </a:p>
          <a:p>
            <a:pPr lvl="1"/>
            <a:r>
              <a:rPr lang="en-US" altLang="zh-CN" dirty="0" err="1"/>
              <a:t>Eg</a:t>
            </a:r>
            <a:r>
              <a:rPr lang="zh-CN" altLang="en-US" dirty="0"/>
              <a:t>：</a:t>
            </a:r>
            <a:endParaRPr lang="en-US" altLang="zh-CN" dirty="0"/>
          </a:p>
          <a:p>
            <a:pPr lvl="2"/>
            <a:r>
              <a:rPr lang="zh-CN" altLang="en-US" dirty="0"/>
              <a:t>动作</a:t>
            </a:r>
            <a:r>
              <a:rPr lang="en-US" altLang="zh-CN" dirty="0"/>
              <a:t>A</a:t>
            </a:r>
            <a:r>
              <a:rPr lang="zh-CN" altLang="en-US" dirty="0"/>
              <a:t>是一个只访问线程局部变量的局部计算：</a:t>
            </a:r>
            <a:endParaRPr lang="en-US" altLang="zh-CN" dirty="0"/>
          </a:p>
          <a:p>
            <a:pPr lvl="2"/>
            <a:r>
              <a:rPr lang="zh-CN" altLang="en-US" dirty="0"/>
              <a:t>全局变量</a:t>
            </a:r>
            <a:r>
              <a:rPr lang="en-US" altLang="zh-CN" dirty="0"/>
              <a:t>x</a:t>
            </a:r>
            <a:r>
              <a:rPr lang="zh-CN" altLang="en-US" dirty="0"/>
              <a:t>，写操作</a:t>
            </a:r>
            <a:r>
              <a:rPr lang="en-US" altLang="zh-CN" dirty="0"/>
              <a:t>x=expr</a:t>
            </a:r>
            <a:r>
              <a:rPr lang="zh-CN" altLang="en-US" dirty="0"/>
              <a:t>在受锁</a:t>
            </a:r>
            <a:r>
              <a:rPr lang="en-US" altLang="zh-CN" dirty="0"/>
              <a:t>m</a:t>
            </a:r>
            <a:r>
              <a:rPr lang="zh-CN" altLang="en-US" dirty="0"/>
              <a:t>保护的情况下：</a:t>
            </a:r>
            <a:endParaRPr lang="en-US" altLang="zh-CN" dirty="0"/>
          </a:p>
          <a:p>
            <a:pPr lvl="1"/>
            <a:endParaRPr lang="en-US" altLang="zh-CN" dirty="0"/>
          </a:p>
          <a:p>
            <a:pPr lvl="1"/>
            <a:endParaRPr lang="zh-CN" altLang="en-US" dirty="0"/>
          </a:p>
        </p:txBody>
      </p:sp>
      <p:pic>
        <p:nvPicPr>
          <p:cNvPr id="4" name="图片 3">
            <a:extLst>
              <a:ext uri="{FF2B5EF4-FFF2-40B4-BE49-F238E27FC236}">
                <a16:creationId xmlns:a16="http://schemas.microsoft.com/office/drawing/2014/main" id="{FEFB68BA-092F-D8AF-3F9B-6942195098F0}"/>
              </a:ext>
            </a:extLst>
          </p:cNvPr>
          <p:cNvPicPr>
            <a:picLocks noChangeAspect="1"/>
          </p:cNvPicPr>
          <p:nvPr/>
        </p:nvPicPr>
        <p:blipFill>
          <a:blip r:embed="rId3"/>
          <a:stretch>
            <a:fillRect/>
          </a:stretch>
        </p:blipFill>
        <p:spPr>
          <a:xfrm>
            <a:off x="4365021" y="3008537"/>
            <a:ext cx="3578999" cy="621470"/>
          </a:xfrm>
          <a:prstGeom prst="rect">
            <a:avLst/>
          </a:prstGeom>
        </p:spPr>
      </p:pic>
      <p:pic>
        <p:nvPicPr>
          <p:cNvPr id="5" name="图片 4">
            <a:extLst>
              <a:ext uri="{FF2B5EF4-FFF2-40B4-BE49-F238E27FC236}">
                <a16:creationId xmlns:a16="http://schemas.microsoft.com/office/drawing/2014/main" id="{CCCA2857-A0D9-B0C6-8061-017FA44280F1}"/>
              </a:ext>
            </a:extLst>
          </p:cNvPr>
          <p:cNvPicPr>
            <a:picLocks noChangeAspect="1"/>
          </p:cNvPicPr>
          <p:nvPr/>
        </p:nvPicPr>
        <p:blipFill>
          <a:blip r:embed="rId4"/>
          <a:stretch>
            <a:fillRect/>
          </a:stretch>
        </p:blipFill>
        <p:spPr>
          <a:xfrm>
            <a:off x="7849209" y="4132792"/>
            <a:ext cx="1329308" cy="354158"/>
          </a:xfrm>
          <a:prstGeom prst="rect">
            <a:avLst/>
          </a:prstGeom>
        </p:spPr>
      </p:pic>
      <p:pic>
        <p:nvPicPr>
          <p:cNvPr id="6" name="图片 5">
            <a:extLst>
              <a:ext uri="{FF2B5EF4-FFF2-40B4-BE49-F238E27FC236}">
                <a16:creationId xmlns:a16="http://schemas.microsoft.com/office/drawing/2014/main" id="{8F220054-97B9-A092-034C-E31DA4B5A62B}"/>
              </a:ext>
            </a:extLst>
          </p:cNvPr>
          <p:cNvPicPr>
            <a:picLocks noChangeAspect="1"/>
          </p:cNvPicPr>
          <p:nvPr/>
        </p:nvPicPr>
        <p:blipFill>
          <a:blip r:embed="rId5"/>
          <a:stretch>
            <a:fillRect/>
          </a:stretch>
        </p:blipFill>
        <p:spPr>
          <a:xfrm>
            <a:off x="7849209" y="4464958"/>
            <a:ext cx="2890876" cy="524777"/>
          </a:xfrm>
          <a:prstGeom prst="rect">
            <a:avLst/>
          </a:prstGeom>
        </p:spPr>
      </p:pic>
    </p:spTree>
    <p:extLst>
      <p:ext uri="{BB962C8B-B14F-4D97-AF65-F5344CB8AC3E}">
        <p14:creationId xmlns:p14="http://schemas.microsoft.com/office/powerpoint/2010/main" val="35633024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3BCDFE-ADFB-7416-3B76-F24A4F4CE2CE}"/>
              </a:ext>
            </a:extLst>
          </p:cNvPr>
          <p:cNvSpPr>
            <a:spLocks noGrp="1"/>
          </p:cNvSpPr>
          <p:nvPr>
            <p:ph type="title"/>
          </p:nvPr>
        </p:nvSpPr>
        <p:spPr/>
        <p:txBody>
          <a:bodyPr>
            <a:normAutofit fontScale="90000"/>
          </a:bodyPr>
          <a:lstStyle/>
          <a:p>
            <a:r>
              <a:rPr lang="en-US" altLang="zh-CN" dirty="0"/>
              <a:t>Mover Logic: A Concurrent Program Logic for</a:t>
            </a:r>
            <a:br>
              <a:rPr lang="en-US" altLang="zh-CN" dirty="0"/>
            </a:br>
            <a:r>
              <a:rPr lang="en-US" altLang="zh-CN" dirty="0"/>
              <a:t>Reduction and Rely-Guarantee Reasoning</a:t>
            </a:r>
            <a:endParaRPr lang="zh-CN" altLang="en-US" dirty="0"/>
          </a:p>
        </p:txBody>
      </p:sp>
      <p:sp>
        <p:nvSpPr>
          <p:cNvPr id="3" name="内容占位符 2">
            <a:extLst>
              <a:ext uri="{FF2B5EF4-FFF2-40B4-BE49-F238E27FC236}">
                <a16:creationId xmlns:a16="http://schemas.microsoft.com/office/drawing/2014/main" id="{D7E8C5F4-FA64-3C19-9C66-57FBBBC1371B}"/>
              </a:ext>
            </a:extLst>
          </p:cNvPr>
          <p:cNvSpPr>
            <a:spLocks noGrp="1"/>
          </p:cNvSpPr>
          <p:nvPr>
            <p:ph idx="1"/>
          </p:nvPr>
        </p:nvSpPr>
        <p:spPr/>
        <p:txBody>
          <a:bodyPr/>
          <a:lstStyle/>
          <a:p>
            <a:r>
              <a:rPr lang="en-US" altLang="zh-CN" dirty="0"/>
              <a:t>Mover Logic Specifications</a:t>
            </a:r>
          </a:p>
          <a:p>
            <a:pPr lvl="1"/>
            <a:r>
              <a:rPr lang="zh-CN" altLang="en-US" dirty="0"/>
              <a:t>确定变量 </a:t>
            </a:r>
            <a:r>
              <a:rPr lang="en-US" altLang="zh-CN" dirty="0"/>
              <a:t>x </a:t>
            </a:r>
            <a:r>
              <a:rPr lang="zh-CN" altLang="en-US" dirty="0"/>
              <a:t>的规范：分别收集读和写的子句序列，然后创建变量 </a:t>
            </a:r>
            <a:r>
              <a:rPr lang="en-US" altLang="zh-CN" dirty="0"/>
              <a:t>x </a:t>
            </a:r>
            <a:r>
              <a:rPr lang="zh-CN" altLang="en-US" dirty="0"/>
              <a:t>的</a:t>
            </a:r>
            <a:r>
              <a:rPr lang="en-US" altLang="zh-CN" dirty="0"/>
              <a:t>mover</a:t>
            </a:r>
            <a:r>
              <a:rPr lang="zh-CN" altLang="en-US" dirty="0"/>
              <a:t>规范</a:t>
            </a:r>
            <a:r>
              <a:rPr lang="en-US" altLang="zh-CN" dirty="0"/>
              <a:t>M</a:t>
            </a:r>
            <a:r>
              <a:rPr lang="zh-CN" altLang="en-US" dirty="0"/>
              <a:t>：</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en-US" altLang="zh-CN" dirty="0" err="1"/>
              <a:t>Eg</a:t>
            </a:r>
            <a:r>
              <a:rPr lang="zh-CN" altLang="en-US" dirty="0"/>
              <a:t>：受锁</a:t>
            </a:r>
            <a:r>
              <a:rPr lang="en-US" altLang="zh-CN" dirty="0"/>
              <a:t>m</a:t>
            </a:r>
            <a:r>
              <a:rPr lang="zh-CN" altLang="en-US" dirty="0"/>
              <a:t>保护的全局变量</a:t>
            </a:r>
            <a:r>
              <a:rPr lang="en-US" altLang="zh-CN" dirty="0"/>
              <a:t>x</a:t>
            </a:r>
            <a:r>
              <a:rPr lang="zh-CN" altLang="en-US" dirty="0"/>
              <a:t>的声明可以写成</a:t>
            </a:r>
            <a:endParaRPr lang="en-US" altLang="zh-CN" dirty="0"/>
          </a:p>
          <a:p>
            <a:endParaRPr lang="zh-CN" altLang="en-US" dirty="0"/>
          </a:p>
        </p:txBody>
      </p:sp>
      <p:pic>
        <p:nvPicPr>
          <p:cNvPr id="5" name="图片 4">
            <a:extLst>
              <a:ext uri="{FF2B5EF4-FFF2-40B4-BE49-F238E27FC236}">
                <a16:creationId xmlns:a16="http://schemas.microsoft.com/office/drawing/2014/main" id="{E1E0163E-4CBE-07EC-C79F-59D9CC4116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9641" y="2943015"/>
            <a:ext cx="4872717" cy="1692023"/>
          </a:xfrm>
          <a:prstGeom prst="rect">
            <a:avLst/>
          </a:prstGeom>
        </p:spPr>
      </p:pic>
      <p:pic>
        <p:nvPicPr>
          <p:cNvPr id="7" name="图片 6">
            <a:extLst>
              <a:ext uri="{FF2B5EF4-FFF2-40B4-BE49-F238E27FC236}">
                <a16:creationId xmlns:a16="http://schemas.microsoft.com/office/drawing/2014/main" id="{C3B89ECD-251D-E60D-8CE7-6AD8141D6DAB}"/>
              </a:ext>
            </a:extLst>
          </p:cNvPr>
          <p:cNvPicPr>
            <a:picLocks noChangeAspect="1"/>
          </p:cNvPicPr>
          <p:nvPr/>
        </p:nvPicPr>
        <p:blipFill>
          <a:blip r:embed="rId3"/>
          <a:stretch>
            <a:fillRect/>
          </a:stretch>
        </p:blipFill>
        <p:spPr>
          <a:xfrm>
            <a:off x="4491080" y="5576527"/>
            <a:ext cx="3436121" cy="516887"/>
          </a:xfrm>
          <a:prstGeom prst="rect">
            <a:avLst/>
          </a:prstGeom>
        </p:spPr>
      </p:pic>
    </p:spTree>
    <p:extLst>
      <p:ext uri="{BB962C8B-B14F-4D97-AF65-F5344CB8AC3E}">
        <p14:creationId xmlns:p14="http://schemas.microsoft.com/office/powerpoint/2010/main" val="21625805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700085-5976-FE13-6844-9C6741F9DBF9}"/>
              </a:ext>
            </a:extLst>
          </p:cNvPr>
          <p:cNvSpPr>
            <a:spLocks noGrp="1"/>
          </p:cNvSpPr>
          <p:nvPr>
            <p:ph type="title"/>
          </p:nvPr>
        </p:nvSpPr>
        <p:spPr/>
        <p:txBody>
          <a:bodyPr>
            <a:normAutofit fontScale="90000"/>
          </a:bodyPr>
          <a:lstStyle/>
          <a:p>
            <a:r>
              <a:rPr lang="en-US" altLang="zh-CN" dirty="0"/>
              <a:t>Mover Logic: A Concurrent Program Logic for</a:t>
            </a:r>
            <a:br>
              <a:rPr lang="en-US" altLang="zh-CN" dirty="0"/>
            </a:br>
            <a:r>
              <a:rPr lang="en-US" altLang="zh-CN" dirty="0"/>
              <a:t>Reduction and Rely-Guarantee Reasoning</a:t>
            </a:r>
            <a:endParaRPr lang="zh-CN" altLang="en-US" dirty="0"/>
          </a:p>
        </p:txBody>
      </p:sp>
      <p:sp>
        <p:nvSpPr>
          <p:cNvPr id="3" name="内容占位符 2">
            <a:extLst>
              <a:ext uri="{FF2B5EF4-FFF2-40B4-BE49-F238E27FC236}">
                <a16:creationId xmlns:a16="http://schemas.microsoft.com/office/drawing/2014/main" id="{3F45E26B-85CD-8809-A48F-ACD0626F5FAD}"/>
              </a:ext>
            </a:extLst>
          </p:cNvPr>
          <p:cNvSpPr>
            <a:spLocks noGrp="1"/>
          </p:cNvSpPr>
          <p:nvPr>
            <p:ph idx="1"/>
          </p:nvPr>
        </p:nvSpPr>
        <p:spPr/>
        <p:txBody>
          <a:bodyPr/>
          <a:lstStyle/>
          <a:p>
            <a:r>
              <a:rPr lang="zh-CN" altLang="en-US" dirty="0"/>
              <a:t>之前的例子</a:t>
            </a:r>
          </a:p>
        </p:txBody>
      </p:sp>
      <p:pic>
        <p:nvPicPr>
          <p:cNvPr id="4" name="图片 3">
            <a:extLst>
              <a:ext uri="{FF2B5EF4-FFF2-40B4-BE49-F238E27FC236}">
                <a16:creationId xmlns:a16="http://schemas.microsoft.com/office/drawing/2014/main" id="{50496761-3678-A9BE-2C3A-B33F2DD1B7E7}"/>
              </a:ext>
            </a:extLst>
          </p:cNvPr>
          <p:cNvPicPr>
            <a:picLocks noChangeAspect="1"/>
          </p:cNvPicPr>
          <p:nvPr/>
        </p:nvPicPr>
        <p:blipFill>
          <a:blip r:embed="rId2"/>
          <a:stretch>
            <a:fillRect/>
          </a:stretch>
        </p:blipFill>
        <p:spPr>
          <a:xfrm>
            <a:off x="2988873" y="2385281"/>
            <a:ext cx="6214254" cy="4351338"/>
          </a:xfrm>
          <a:prstGeom prst="rect">
            <a:avLst/>
          </a:prstGeom>
        </p:spPr>
      </p:pic>
    </p:spTree>
    <p:extLst>
      <p:ext uri="{BB962C8B-B14F-4D97-AF65-F5344CB8AC3E}">
        <p14:creationId xmlns:p14="http://schemas.microsoft.com/office/powerpoint/2010/main" val="36636809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7ECF2A-20B0-F6D1-467C-8769558E0895}"/>
              </a:ext>
            </a:extLst>
          </p:cNvPr>
          <p:cNvSpPr>
            <a:spLocks noGrp="1"/>
          </p:cNvSpPr>
          <p:nvPr>
            <p:ph type="title"/>
          </p:nvPr>
        </p:nvSpPr>
        <p:spPr/>
        <p:txBody>
          <a:bodyPr>
            <a:normAutofit fontScale="90000"/>
          </a:bodyPr>
          <a:lstStyle/>
          <a:p>
            <a:r>
              <a:rPr lang="en-US" altLang="zh-CN" dirty="0"/>
              <a:t>Mover Logic: A Concurrent Program Logic for</a:t>
            </a:r>
            <a:br>
              <a:rPr lang="en-US" altLang="zh-CN" dirty="0"/>
            </a:br>
            <a:r>
              <a:rPr lang="en-US" altLang="zh-CN" dirty="0"/>
              <a:t>Reduction and Rely-Guarantee Reasoning</a:t>
            </a:r>
            <a:endParaRPr lang="zh-CN" altLang="en-US" dirty="0"/>
          </a:p>
        </p:txBody>
      </p:sp>
      <p:sp>
        <p:nvSpPr>
          <p:cNvPr id="3" name="内容占位符 2">
            <a:extLst>
              <a:ext uri="{FF2B5EF4-FFF2-40B4-BE49-F238E27FC236}">
                <a16:creationId xmlns:a16="http://schemas.microsoft.com/office/drawing/2014/main" id="{0B160ABB-E61F-9371-04F3-291561400B32}"/>
              </a:ext>
            </a:extLst>
          </p:cNvPr>
          <p:cNvSpPr>
            <a:spLocks noGrp="1"/>
          </p:cNvSpPr>
          <p:nvPr>
            <p:ph idx="1"/>
          </p:nvPr>
        </p:nvSpPr>
        <p:spPr/>
        <p:txBody>
          <a:bodyPr/>
          <a:lstStyle/>
          <a:p>
            <a:r>
              <a:rPr lang="zh-CN" altLang="en-US" dirty="0"/>
              <a:t>推断规则</a:t>
            </a:r>
            <a:endParaRPr lang="en-US" altLang="zh-CN" dirty="0"/>
          </a:p>
          <a:p>
            <a:pPr lvl="1"/>
            <a:r>
              <a:rPr lang="zh-CN" altLang="en-US" dirty="0"/>
              <a:t>主要论断：</a:t>
            </a:r>
            <a:endParaRPr lang="en-US" altLang="zh-CN" dirty="0"/>
          </a:p>
          <a:p>
            <a:pPr lvl="2"/>
            <a:r>
              <a:rPr lang="zh-CN" altLang="en-US" dirty="0"/>
              <a:t>从满足前提条件</a:t>
            </a:r>
            <a:r>
              <a:rPr lang="en-US" altLang="zh-CN" dirty="0"/>
              <a:t>P</a:t>
            </a:r>
            <a:r>
              <a:rPr lang="zh-CN" altLang="en-US" dirty="0"/>
              <a:t>的存储开始，语句</a:t>
            </a:r>
            <a:r>
              <a:rPr lang="en-US" altLang="zh-CN" dirty="0"/>
              <a:t>s</a:t>
            </a:r>
            <a:r>
              <a:rPr lang="zh-CN" altLang="en-US" dirty="0"/>
              <a:t>仅在满足后置条件</a:t>
            </a:r>
            <a:r>
              <a:rPr lang="en-US" altLang="zh-CN" dirty="0"/>
              <a:t>Q</a:t>
            </a:r>
            <a:r>
              <a:rPr lang="zh-CN" altLang="en-US" dirty="0"/>
              <a:t>的存储中终止（部分正确性）。</a:t>
            </a:r>
            <a:endParaRPr lang="en-US" altLang="zh-CN" dirty="0"/>
          </a:p>
          <a:p>
            <a:pPr lvl="2"/>
            <a:endParaRPr lang="en-US" altLang="zh-CN" dirty="0"/>
          </a:p>
          <a:p>
            <a:pPr lvl="2"/>
            <a:r>
              <a:rPr lang="en-US" altLang="zh-CN" dirty="0"/>
              <a:t>P ⊆ </a:t>
            </a:r>
            <a:r>
              <a:rPr lang="en-US" altLang="zh-CN" dirty="0" err="1"/>
              <a:t>Tid</a:t>
            </a:r>
            <a:r>
              <a:rPr lang="en-US" altLang="zh-CN" dirty="0"/>
              <a:t> × Store × Store</a:t>
            </a:r>
            <a:r>
              <a:rPr lang="zh-CN" altLang="en-US" dirty="0"/>
              <a:t>（</a:t>
            </a:r>
            <a:r>
              <a:rPr lang="en-US" altLang="zh-CN" dirty="0"/>
              <a:t> </a:t>
            </a:r>
            <a:r>
              <a:rPr lang="zh-CN" altLang="en-US" dirty="0"/>
              <a:t>关联初始存储 </a:t>
            </a:r>
            <a:r>
              <a:rPr lang="el-GR" altLang="zh-CN" dirty="0"/>
              <a:t>σ0 </a:t>
            </a:r>
            <a:r>
              <a:rPr lang="zh-CN" altLang="en-US" dirty="0"/>
              <a:t>与执行 </a:t>
            </a:r>
            <a:r>
              <a:rPr lang="en-US" altLang="zh-CN" dirty="0"/>
              <a:t>s </a:t>
            </a:r>
            <a:r>
              <a:rPr lang="zh-CN" altLang="en-US" dirty="0"/>
              <a:t>的前存储 </a:t>
            </a:r>
            <a:r>
              <a:rPr lang="el-GR" altLang="zh-CN" dirty="0"/>
              <a:t>σ </a:t>
            </a:r>
            <a:r>
              <a:rPr lang="zh-CN" altLang="en-US" dirty="0"/>
              <a:t>）</a:t>
            </a:r>
            <a:endParaRPr lang="en-US" altLang="zh-CN" dirty="0"/>
          </a:p>
          <a:p>
            <a:pPr lvl="2"/>
            <a:r>
              <a:rPr lang="en-US" altLang="zh-CN" dirty="0"/>
              <a:t>Q ⊆ </a:t>
            </a:r>
            <a:r>
              <a:rPr lang="en-US" altLang="zh-CN" dirty="0" err="1"/>
              <a:t>Tid</a:t>
            </a:r>
            <a:r>
              <a:rPr lang="en-US" altLang="zh-CN" dirty="0"/>
              <a:t> × Store × Store</a:t>
            </a:r>
            <a:r>
              <a:rPr lang="zh-CN" altLang="en-US" dirty="0"/>
              <a:t>（</a:t>
            </a:r>
            <a:r>
              <a:rPr lang="en-US" altLang="zh-CN" dirty="0"/>
              <a:t> </a:t>
            </a:r>
            <a:r>
              <a:rPr lang="zh-CN" altLang="en-US" dirty="0"/>
              <a:t>关联初始存储 </a:t>
            </a:r>
            <a:r>
              <a:rPr lang="el-GR" altLang="zh-CN" dirty="0"/>
              <a:t>σ0 </a:t>
            </a:r>
            <a:r>
              <a:rPr lang="zh-CN" altLang="en-US" dirty="0"/>
              <a:t>与执行 </a:t>
            </a:r>
            <a:r>
              <a:rPr lang="en-US" altLang="zh-CN" dirty="0"/>
              <a:t>s </a:t>
            </a:r>
            <a:r>
              <a:rPr lang="zh-CN" altLang="en-US" dirty="0"/>
              <a:t>的后存储 </a:t>
            </a:r>
            <a:r>
              <a:rPr lang="el-GR" altLang="zh-CN" dirty="0"/>
              <a:t>σ</a:t>
            </a:r>
            <a:r>
              <a:rPr lang="en-US" altLang="zh-CN" dirty="0"/>
              <a:t>’</a:t>
            </a:r>
            <a:r>
              <a:rPr lang="el-GR" altLang="zh-CN" dirty="0"/>
              <a:t> </a:t>
            </a:r>
            <a:r>
              <a:rPr lang="zh-CN" altLang="en-US" dirty="0"/>
              <a:t>）</a:t>
            </a:r>
            <a:endParaRPr lang="en-US" altLang="zh-CN" dirty="0"/>
          </a:p>
          <a:p>
            <a:pPr lvl="2"/>
            <a:endParaRPr lang="en-US" altLang="zh-CN" dirty="0"/>
          </a:p>
          <a:p>
            <a:pPr lvl="2"/>
            <a:endParaRPr lang="en-US" altLang="zh-CN" dirty="0"/>
          </a:p>
          <a:p>
            <a:pPr lvl="2"/>
            <a:endParaRPr lang="en-US" altLang="zh-CN" dirty="0"/>
          </a:p>
          <a:p>
            <a:pPr lvl="2"/>
            <a:endParaRPr lang="zh-CN" altLang="en-US" dirty="0"/>
          </a:p>
        </p:txBody>
      </p:sp>
      <p:pic>
        <p:nvPicPr>
          <p:cNvPr id="9" name="图片 8">
            <a:extLst>
              <a:ext uri="{FF2B5EF4-FFF2-40B4-BE49-F238E27FC236}">
                <a16:creationId xmlns:a16="http://schemas.microsoft.com/office/drawing/2014/main" id="{9B198CC1-30A8-59BE-7CA2-F1620B4DDDD5}"/>
              </a:ext>
            </a:extLst>
          </p:cNvPr>
          <p:cNvPicPr>
            <a:picLocks noChangeAspect="1"/>
          </p:cNvPicPr>
          <p:nvPr/>
        </p:nvPicPr>
        <p:blipFill>
          <a:blip r:embed="rId3"/>
          <a:stretch>
            <a:fillRect/>
          </a:stretch>
        </p:blipFill>
        <p:spPr>
          <a:xfrm>
            <a:off x="4990364" y="3188644"/>
            <a:ext cx="2211271" cy="480711"/>
          </a:xfrm>
          <a:prstGeom prst="rect">
            <a:avLst/>
          </a:prstGeom>
        </p:spPr>
      </p:pic>
      <p:pic>
        <p:nvPicPr>
          <p:cNvPr id="11" name="图片 10">
            <a:extLst>
              <a:ext uri="{FF2B5EF4-FFF2-40B4-BE49-F238E27FC236}">
                <a16:creationId xmlns:a16="http://schemas.microsoft.com/office/drawing/2014/main" id="{DD3BA348-4E08-4D24-3053-0D9A11204C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2314" y="4535012"/>
            <a:ext cx="6367371" cy="1322324"/>
          </a:xfrm>
          <a:prstGeom prst="rect">
            <a:avLst/>
          </a:prstGeom>
        </p:spPr>
      </p:pic>
    </p:spTree>
    <p:extLst>
      <p:ext uri="{BB962C8B-B14F-4D97-AF65-F5344CB8AC3E}">
        <p14:creationId xmlns:p14="http://schemas.microsoft.com/office/powerpoint/2010/main" val="3507598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4754CC-8342-A57F-E01E-D79A28DAB574}"/>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F258426C-1FE9-2069-E5E9-9745501C97E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71286" y="2009702"/>
            <a:ext cx="10249427" cy="2838596"/>
          </a:xfrm>
        </p:spPr>
      </p:pic>
    </p:spTree>
    <p:extLst>
      <p:ext uri="{BB962C8B-B14F-4D97-AF65-F5344CB8AC3E}">
        <p14:creationId xmlns:p14="http://schemas.microsoft.com/office/powerpoint/2010/main" val="18659892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917BC5-928A-F1B8-CE28-2541C970F605}"/>
              </a:ext>
            </a:extLst>
          </p:cNvPr>
          <p:cNvSpPr>
            <a:spLocks noGrp="1"/>
          </p:cNvSpPr>
          <p:nvPr>
            <p:ph type="title"/>
          </p:nvPr>
        </p:nvSpPr>
        <p:spPr/>
        <p:txBody>
          <a:bodyPr>
            <a:normAutofit fontScale="90000"/>
          </a:bodyPr>
          <a:lstStyle/>
          <a:p>
            <a:r>
              <a:rPr lang="en-US" altLang="zh-CN" dirty="0"/>
              <a:t>Mover Logic: A Concurrent Program Logic for</a:t>
            </a:r>
            <a:br>
              <a:rPr lang="en-US" altLang="zh-CN" dirty="0"/>
            </a:br>
            <a:r>
              <a:rPr lang="en-US" altLang="zh-CN" dirty="0"/>
              <a:t>Reduction and Rely-Guarantee Reasoning</a:t>
            </a:r>
            <a:endParaRPr lang="zh-CN" altLang="en-US" dirty="0"/>
          </a:p>
        </p:txBody>
      </p:sp>
      <p:sp>
        <p:nvSpPr>
          <p:cNvPr id="3" name="内容占位符 2">
            <a:extLst>
              <a:ext uri="{FF2B5EF4-FFF2-40B4-BE49-F238E27FC236}">
                <a16:creationId xmlns:a16="http://schemas.microsoft.com/office/drawing/2014/main" id="{49DD6562-EAAB-9100-530C-74DBF2DE5A08}"/>
              </a:ext>
            </a:extLst>
          </p:cNvPr>
          <p:cNvSpPr>
            <a:spLocks noGrp="1"/>
          </p:cNvSpPr>
          <p:nvPr>
            <p:ph idx="1"/>
          </p:nvPr>
        </p:nvSpPr>
        <p:spPr/>
        <p:txBody>
          <a:bodyPr/>
          <a:lstStyle/>
          <a:p>
            <a:r>
              <a:rPr lang="zh-CN" altLang="en-US" dirty="0"/>
              <a:t>推断规则</a:t>
            </a:r>
          </a:p>
        </p:txBody>
      </p:sp>
      <p:pic>
        <p:nvPicPr>
          <p:cNvPr id="8" name="图片 7">
            <a:extLst>
              <a:ext uri="{FF2B5EF4-FFF2-40B4-BE49-F238E27FC236}">
                <a16:creationId xmlns:a16="http://schemas.microsoft.com/office/drawing/2014/main" id="{BC24EEF8-5B0E-6871-21FA-71D25C9620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7712" y="2015474"/>
            <a:ext cx="5565520" cy="4704352"/>
          </a:xfrm>
          <a:prstGeom prst="rect">
            <a:avLst/>
          </a:prstGeom>
        </p:spPr>
      </p:pic>
      <p:pic>
        <p:nvPicPr>
          <p:cNvPr id="4" name="图片 3">
            <a:extLst>
              <a:ext uri="{FF2B5EF4-FFF2-40B4-BE49-F238E27FC236}">
                <a16:creationId xmlns:a16="http://schemas.microsoft.com/office/drawing/2014/main" id="{15ABD4DB-0CFA-3508-3F85-F0B9DE139F00}"/>
              </a:ext>
            </a:extLst>
          </p:cNvPr>
          <p:cNvPicPr>
            <a:picLocks noChangeAspect="1"/>
          </p:cNvPicPr>
          <p:nvPr/>
        </p:nvPicPr>
        <p:blipFill>
          <a:blip r:embed="rId4"/>
          <a:stretch>
            <a:fillRect/>
          </a:stretch>
        </p:blipFill>
        <p:spPr>
          <a:xfrm>
            <a:off x="8749911" y="1971023"/>
            <a:ext cx="3286185" cy="905526"/>
          </a:xfrm>
          <a:prstGeom prst="rect">
            <a:avLst/>
          </a:prstGeom>
        </p:spPr>
      </p:pic>
      <p:cxnSp>
        <p:nvCxnSpPr>
          <p:cNvPr id="6" name="直接箭头连接符 5">
            <a:extLst>
              <a:ext uri="{FF2B5EF4-FFF2-40B4-BE49-F238E27FC236}">
                <a16:creationId xmlns:a16="http://schemas.microsoft.com/office/drawing/2014/main" id="{9428E86C-0F8D-8123-68A7-C954B80201EE}"/>
              </a:ext>
            </a:extLst>
          </p:cNvPr>
          <p:cNvCxnSpPr/>
          <p:nvPr/>
        </p:nvCxnSpPr>
        <p:spPr>
          <a:xfrm flipV="1">
            <a:off x="7803811" y="2512855"/>
            <a:ext cx="1354149" cy="614253"/>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7" name="矩形 6">
            <a:extLst>
              <a:ext uri="{FF2B5EF4-FFF2-40B4-BE49-F238E27FC236}">
                <a16:creationId xmlns:a16="http://schemas.microsoft.com/office/drawing/2014/main" id="{2D885555-FF9D-7363-28D9-911D4B709852}"/>
              </a:ext>
            </a:extLst>
          </p:cNvPr>
          <p:cNvSpPr/>
          <p:nvPr/>
        </p:nvSpPr>
        <p:spPr>
          <a:xfrm>
            <a:off x="5570162" y="2736220"/>
            <a:ext cx="2170827" cy="82365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BECE82D1-FDBC-9AFE-B5A6-284C4684761E}"/>
              </a:ext>
            </a:extLst>
          </p:cNvPr>
          <p:cNvCxnSpPr>
            <a:cxnSpLocks/>
          </p:cNvCxnSpPr>
          <p:nvPr/>
        </p:nvCxnSpPr>
        <p:spPr>
          <a:xfrm flipV="1">
            <a:off x="4325630" y="2240629"/>
            <a:ext cx="1007142" cy="743177"/>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pic>
        <p:nvPicPr>
          <p:cNvPr id="12" name="图片 11">
            <a:extLst>
              <a:ext uri="{FF2B5EF4-FFF2-40B4-BE49-F238E27FC236}">
                <a16:creationId xmlns:a16="http://schemas.microsoft.com/office/drawing/2014/main" id="{7BD9751C-2311-C253-7464-F63217F262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73395" y="1928318"/>
            <a:ext cx="1804972" cy="383082"/>
          </a:xfrm>
          <a:prstGeom prst="rect">
            <a:avLst/>
          </a:prstGeom>
        </p:spPr>
      </p:pic>
      <p:sp>
        <p:nvSpPr>
          <p:cNvPr id="13" name="矩形 12">
            <a:extLst>
              <a:ext uri="{FF2B5EF4-FFF2-40B4-BE49-F238E27FC236}">
                <a16:creationId xmlns:a16="http://schemas.microsoft.com/office/drawing/2014/main" id="{8ACC4B5A-2A1E-BB92-5324-5A8A08B1466D}"/>
              </a:ext>
            </a:extLst>
          </p:cNvPr>
          <p:cNvSpPr/>
          <p:nvPr/>
        </p:nvSpPr>
        <p:spPr>
          <a:xfrm>
            <a:off x="5479356" y="5311140"/>
            <a:ext cx="2261633" cy="96851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309289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FAF920-9E9F-281E-2DFC-EEF31987FA27}"/>
              </a:ext>
            </a:extLst>
          </p:cNvPr>
          <p:cNvSpPr>
            <a:spLocks noGrp="1"/>
          </p:cNvSpPr>
          <p:nvPr>
            <p:ph type="title"/>
          </p:nvPr>
        </p:nvSpPr>
        <p:spPr/>
        <p:txBody>
          <a:bodyPr>
            <a:normAutofit fontScale="90000"/>
          </a:bodyPr>
          <a:lstStyle/>
          <a:p>
            <a:r>
              <a:rPr lang="en-US" altLang="zh-CN" dirty="0"/>
              <a:t>Mover Logic: A Concurrent Program Logic for</a:t>
            </a:r>
            <a:br>
              <a:rPr lang="en-US" altLang="zh-CN" dirty="0"/>
            </a:br>
            <a:r>
              <a:rPr lang="en-US" altLang="zh-CN" dirty="0"/>
              <a:t>Reduction and Rely-Guarantee Reasoning</a:t>
            </a:r>
            <a:endParaRPr lang="zh-CN" altLang="en-US" dirty="0"/>
          </a:p>
        </p:txBody>
      </p:sp>
      <p:sp>
        <p:nvSpPr>
          <p:cNvPr id="3" name="内容占位符 2">
            <a:extLst>
              <a:ext uri="{FF2B5EF4-FFF2-40B4-BE49-F238E27FC236}">
                <a16:creationId xmlns:a16="http://schemas.microsoft.com/office/drawing/2014/main" id="{34FF453A-D317-31FB-EB44-21F7C28130C7}"/>
              </a:ext>
            </a:extLst>
          </p:cNvPr>
          <p:cNvSpPr>
            <a:spLocks noGrp="1"/>
          </p:cNvSpPr>
          <p:nvPr>
            <p:ph idx="1"/>
          </p:nvPr>
        </p:nvSpPr>
        <p:spPr/>
        <p:txBody>
          <a:bodyPr/>
          <a:lstStyle/>
          <a:p>
            <a:r>
              <a:rPr lang="zh-CN" altLang="en-US" dirty="0"/>
              <a:t>原子函数和非原子函数及其调用</a:t>
            </a:r>
          </a:p>
        </p:txBody>
      </p:sp>
      <p:pic>
        <p:nvPicPr>
          <p:cNvPr id="5" name="图片 4">
            <a:extLst>
              <a:ext uri="{FF2B5EF4-FFF2-40B4-BE49-F238E27FC236}">
                <a16:creationId xmlns:a16="http://schemas.microsoft.com/office/drawing/2014/main" id="{FAC8AF43-5D34-5C42-379D-C22B299582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04465"/>
            <a:ext cx="6096000" cy="3744184"/>
          </a:xfrm>
          <a:prstGeom prst="rect">
            <a:avLst/>
          </a:prstGeom>
        </p:spPr>
      </p:pic>
      <p:pic>
        <p:nvPicPr>
          <p:cNvPr id="7" name="图片 6">
            <a:extLst>
              <a:ext uri="{FF2B5EF4-FFF2-40B4-BE49-F238E27FC236}">
                <a16:creationId xmlns:a16="http://schemas.microsoft.com/office/drawing/2014/main" id="{1E0A1ED7-1EDD-6C29-8F5F-2D2FE33F9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001294"/>
            <a:ext cx="6074712" cy="2491581"/>
          </a:xfrm>
          <a:prstGeom prst="rect">
            <a:avLst/>
          </a:prstGeom>
        </p:spPr>
      </p:pic>
    </p:spTree>
    <p:extLst>
      <p:ext uri="{BB962C8B-B14F-4D97-AF65-F5344CB8AC3E}">
        <p14:creationId xmlns:p14="http://schemas.microsoft.com/office/powerpoint/2010/main" val="7847045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AB7263-3FE9-B89A-3267-00F2DE47F6A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8244820-B62F-C03A-52EA-E485DF494E5E}"/>
              </a:ext>
            </a:extLst>
          </p:cNvPr>
          <p:cNvSpPr>
            <a:spLocks noGrp="1"/>
          </p:cNvSpPr>
          <p:nvPr>
            <p:ph type="title"/>
          </p:nvPr>
        </p:nvSpPr>
        <p:spPr/>
        <p:txBody>
          <a:bodyPr>
            <a:normAutofit fontScale="90000"/>
          </a:bodyPr>
          <a:lstStyle/>
          <a:p>
            <a:r>
              <a:rPr lang="en-US" altLang="zh-CN" dirty="0"/>
              <a:t>Mover Logic: A Concurrent Program Logic for</a:t>
            </a:r>
            <a:br>
              <a:rPr lang="en-US" altLang="zh-CN" dirty="0"/>
            </a:br>
            <a:r>
              <a:rPr lang="en-US" altLang="zh-CN" dirty="0"/>
              <a:t>Reduction and Rely-Guarantee Reasoning</a:t>
            </a:r>
            <a:endParaRPr lang="zh-CN" altLang="en-US" dirty="0"/>
          </a:p>
        </p:txBody>
      </p:sp>
      <p:pic>
        <p:nvPicPr>
          <p:cNvPr id="4" name="内容占位符 3">
            <a:extLst>
              <a:ext uri="{FF2B5EF4-FFF2-40B4-BE49-F238E27FC236}">
                <a16:creationId xmlns:a16="http://schemas.microsoft.com/office/drawing/2014/main" id="{18BA3BAE-D63F-31AA-2E6E-4E9ECF981E4E}"/>
              </a:ext>
            </a:extLst>
          </p:cNvPr>
          <p:cNvPicPr>
            <a:picLocks noGrp="1" noChangeAspect="1"/>
          </p:cNvPicPr>
          <p:nvPr>
            <p:ph idx="1"/>
          </p:nvPr>
        </p:nvPicPr>
        <p:blipFill>
          <a:blip r:embed="rId3"/>
          <a:stretch>
            <a:fillRect/>
          </a:stretch>
        </p:blipFill>
        <p:spPr>
          <a:xfrm>
            <a:off x="1365630" y="2610625"/>
            <a:ext cx="9451936" cy="3566338"/>
          </a:xfrm>
          <a:prstGeom prst="rect">
            <a:avLst/>
          </a:prstGeom>
        </p:spPr>
      </p:pic>
      <p:sp>
        <p:nvSpPr>
          <p:cNvPr id="5" name="内容占位符 2">
            <a:extLst>
              <a:ext uri="{FF2B5EF4-FFF2-40B4-BE49-F238E27FC236}">
                <a16:creationId xmlns:a16="http://schemas.microsoft.com/office/drawing/2014/main" id="{90B1BD7C-4BCF-3BF2-B83D-1B31D7082E0E}"/>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状态验证</a:t>
            </a:r>
          </a:p>
        </p:txBody>
      </p:sp>
    </p:spTree>
    <p:extLst>
      <p:ext uri="{BB962C8B-B14F-4D97-AF65-F5344CB8AC3E}">
        <p14:creationId xmlns:p14="http://schemas.microsoft.com/office/powerpoint/2010/main" val="36912606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3FD010-A9AE-6036-35AA-E998C382E01B}"/>
              </a:ext>
            </a:extLst>
          </p:cNvPr>
          <p:cNvSpPr>
            <a:spLocks noGrp="1"/>
          </p:cNvSpPr>
          <p:nvPr>
            <p:ph type="title"/>
          </p:nvPr>
        </p:nvSpPr>
        <p:spPr/>
        <p:txBody>
          <a:bodyPr>
            <a:normAutofit fontScale="90000"/>
          </a:bodyPr>
          <a:lstStyle/>
          <a:p>
            <a:r>
              <a:rPr lang="en-US" altLang="zh-CN" dirty="0"/>
              <a:t>Mover Logic: A Concurrent Program Logic for</a:t>
            </a:r>
            <a:br>
              <a:rPr lang="en-US" altLang="zh-CN" dirty="0"/>
            </a:br>
            <a:r>
              <a:rPr lang="en-US" altLang="zh-CN" dirty="0"/>
              <a:t>Reduction and Rely-Guarantee Reasoning</a:t>
            </a:r>
            <a:endParaRPr lang="zh-CN" altLang="en-US" dirty="0"/>
          </a:p>
        </p:txBody>
      </p:sp>
      <p:sp>
        <p:nvSpPr>
          <p:cNvPr id="3" name="内容占位符 2">
            <a:extLst>
              <a:ext uri="{FF2B5EF4-FFF2-40B4-BE49-F238E27FC236}">
                <a16:creationId xmlns:a16="http://schemas.microsoft.com/office/drawing/2014/main" id="{F885F252-F7B0-3A61-12FB-BA072232A8BB}"/>
              </a:ext>
            </a:extLst>
          </p:cNvPr>
          <p:cNvSpPr>
            <a:spLocks noGrp="1"/>
          </p:cNvSpPr>
          <p:nvPr>
            <p:ph idx="1"/>
          </p:nvPr>
        </p:nvSpPr>
        <p:spPr/>
        <p:txBody>
          <a:bodyPr/>
          <a:lstStyle/>
          <a:p>
            <a:r>
              <a:rPr lang="zh-CN" altLang="en-US" dirty="0"/>
              <a:t>可靠性</a:t>
            </a:r>
            <a:endParaRPr lang="en-US" altLang="zh-CN" dirty="0"/>
          </a:p>
          <a:p>
            <a:pPr lvl="1"/>
            <a:r>
              <a:rPr lang="en-US" altLang="zh-CN" dirty="0"/>
              <a:t>Mover logic </a:t>
            </a:r>
            <a:r>
              <a:rPr lang="zh-CN" altLang="en-US" dirty="0"/>
              <a:t>的中心正确性定理是，经过验证的程序不会出错（如断言失败）。</a:t>
            </a:r>
          </a:p>
          <a:p>
            <a:pPr lvl="1"/>
            <a:endParaRPr lang="zh-CN" altLang="en-US" dirty="0"/>
          </a:p>
          <a:p>
            <a:pPr lvl="1"/>
            <a:endParaRPr lang="zh-CN" altLang="en-US" dirty="0"/>
          </a:p>
        </p:txBody>
      </p:sp>
      <p:pic>
        <p:nvPicPr>
          <p:cNvPr id="4" name="图片 3">
            <a:extLst>
              <a:ext uri="{FF2B5EF4-FFF2-40B4-BE49-F238E27FC236}">
                <a16:creationId xmlns:a16="http://schemas.microsoft.com/office/drawing/2014/main" id="{CE29997C-35BB-5D91-8B5A-59575A73352A}"/>
              </a:ext>
            </a:extLst>
          </p:cNvPr>
          <p:cNvPicPr>
            <a:picLocks noChangeAspect="1"/>
          </p:cNvPicPr>
          <p:nvPr/>
        </p:nvPicPr>
        <p:blipFill>
          <a:blip r:embed="rId2"/>
          <a:stretch>
            <a:fillRect/>
          </a:stretch>
        </p:blipFill>
        <p:spPr>
          <a:xfrm>
            <a:off x="2743200" y="3121700"/>
            <a:ext cx="7089838" cy="614599"/>
          </a:xfrm>
          <a:prstGeom prst="rect">
            <a:avLst/>
          </a:prstGeom>
        </p:spPr>
      </p:pic>
    </p:spTree>
    <p:extLst>
      <p:ext uri="{BB962C8B-B14F-4D97-AF65-F5344CB8AC3E}">
        <p14:creationId xmlns:p14="http://schemas.microsoft.com/office/powerpoint/2010/main" val="934847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EC783-8214-9D9F-5196-8F66E292B1CE}"/>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8B8426B2-3C31-6EA6-F047-1336598D4B66}"/>
              </a:ext>
            </a:extLst>
          </p:cNvPr>
          <p:cNvPicPr>
            <a:picLocks noGrp="1" noChangeAspect="1"/>
          </p:cNvPicPr>
          <p:nvPr>
            <p:ph idx="1"/>
          </p:nvPr>
        </p:nvPicPr>
        <p:blipFill>
          <a:blip r:embed="rId2"/>
          <a:stretch>
            <a:fillRect/>
          </a:stretch>
        </p:blipFill>
        <p:spPr>
          <a:xfrm>
            <a:off x="2170472" y="2280628"/>
            <a:ext cx="7851055" cy="3665813"/>
          </a:xfrm>
          <a:prstGeom prst="rect">
            <a:avLst/>
          </a:prstGeom>
        </p:spPr>
      </p:pic>
    </p:spTree>
    <p:extLst>
      <p:ext uri="{BB962C8B-B14F-4D97-AF65-F5344CB8AC3E}">
        <p14:creationId xmlns:p14="http://schemas.microsoft.com/office/powerpoint/2010/main" val="31181036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42AFE-5D10-5214-7F20-672A6CE9C066}"/>
              </a:ext>
            </a:extLst>
          </p:cNvPr>
          <p:cNvSpPr>
            <a:spLocks noGrp="1"/>
          </p:cNvSpPr>
          <p:nvPr>
            <p:ph type="title"/>
          </p:nvPr>
        </p:nvSpPr>
        <p:spPr/>
        <p:txBody>
          <a:bodyPr>
            <a:normAutofit/>
          </a:bodyPr>
          <a:lstStyle/>
          <a:p>
            <a:r>
              <a:rPr lang="en-US" altLang="zh-CN" dirty="0"/>
              <a:t>End-to-End Mechanized Proof of a JIT-Accelerated </a:t>
            </a:r>
            <a:r>
              <a:rPr lang="en-US" altLang="zh-CN" dirty="0" err="1"/>
              <a:t>eBPF</a:t>
            </a:r>
            <a:r>
              <a:rPr lang="en-US" altLang="zh-CN" dirty="0"/>
              <a:t> Virtual Machine for IoT</a:t>
            </a:r>
            <a:endParaRPr lang="zh-CN" altLang="en-US" dirty="0"/>
          </a:p>
        </p:txBody>
      </p:sp>
      <p:sp>
        <p:nvSpPr>
          <p:cNvPr id="3" name="内容占位符 2">
            <a:extLst>
              <a:ext uri="{FF2B5EF4-FFF2-40B4-BE49-F238E27FC236}">
                <a16:creationId xmlns:a16="http://schemas.microsoft.com/office/drawing/2014/main" id="{D21A9BCD-23FF-9FBD-102E-95DD44232983}"/>
              </a:ext>
            </a:extLst>
          </p:cNvPr>
          <p:cNvSpPr>
            <a:spLocks noGrp="1"/>
          </p:cNvSpPr>
          <p:nvPr>
            <p:ph idx="1"/>
          </p:nvPr>
        </p:nvSpPr>
        <p:spPr/>
        <p:txBody>
          <a:bodyPr>
            <a:normAutofit fontScale="92500" lnSpcReduction="10000"/>
          </a:bodyPr>
          <a:lstStyle/>
          <a:p>
            <a:r>
              <a:rPr lang="zh-CN" altLang="en-US" dirty="0"/>
              <a:t>背景</a:t>
            </a:r>
            <a:endParaRPr lang="en-US" altLang="zh-CN" dirty="0"/>
          </a:p>
          <a:p>
            <a:pPr lvl="1"/>
            <a:r>
              <a:rPr lang="zh-CN" altLang="en-US" dirty="0"/>
              <a:t>现代操作系统已经采用伯克利包过滤器（</a:t>
            </a:r>
            <a:r>
              <a:rPr lang="en-US" altLang="zh-CN" dirty="0"/>
              <a:t>BPF</a:t>
            </a:r>
            <a:r>
              <a:rPr lang="zh-CN" altLang="en-US" dirty="0"/>
              <a:t>）作为动态扩展内核功能的机制，例如</a:t>
            </a:r>
            <a:r>
              <a:rPr lang="en-US" altLang="zh-CN" dirty="0"/>
              <a:t>Linux</a:t>
            </a:r>
            <a:r>
              <a:rPr lang="zh-CN" altLang="en-US" dirty="0"/>
              <a:t>的</a:t>
            </a:r>
            <a:r>
              <a:rPr lang="en-US" altLang="zh-CN" dirty="0" err="1"/>
              <a:t>eBPF</a:t>
            </a:r>
            <a:r>
              <a:rPr lang="zh-CN" altLang="en-US" dirty="0"/>
              <a:t>或</a:t>
            </a:r>
            <a:r>
              <a:rPr lang="en-US" altLang="zh-CN" dirty="0"/>
              <a:t>RIOT</a:t>
            </a:r>
            <a:r>
              <a:rPr lang="zh-CN" altLang="en-US" dirty="0"/>
              <a:t>的</a:t>
            </a:r>
            <a:r>
              <a:rPr lang="en-US" altLang="zh-CN" dirty="0" err="1"/>
              <a:t>rBPF</a:t>
            </a:r>
            <a:r>
              <a:rPr lang="zh-CN" altLang="en-US" dirty="0"/>
              <a:t>。</a:t>
            </a:r>
            <a:endParaRPr lang="en-US" altLang="zh-CN" dirty="0"/>
          </a:p>
          <a:p>
            <a:pPr lvl="1"/>
            <a:r>
              <a:rPr lang="zh-CN" altLang="en-US" dirty="0"/>
              <a:t>然而，</a:t>
            </a:r>
            <a:r>
              <a:rPr lang="en-US" altLang="zh-CN" dirty="0"/>
              <a:t>Linux </a:t>
            </a:r>
            <a:r>
              <a:rPr lang="en-US" altLang="zh-CN" dirty="0" err="1"/>
              <a:t>eBPF</a:t>
            </a:r>
            <a:r>
              <a:rPr lang="zh-CN" altLang="en-US" dirty="0"/>
              <a:t>中为提高性能而引入的即时（</a:t>
            </a:r>
            <a:r>
              <a:rPr lang="en-US" altLang="zh-CN" dirty="0"/>
              <a:t>JIT</a:t>
            </a:r>
            <a:r>
              <a:rPr lang="zh-CN" altLang="en-US" dirty="0"/>
              <a:t>）编译导致了许多关键问题。相反，</a:t>
            </a:r>
            <a:r>
              <a:rPr lang="en-US" altLang="zh-CN" dirty="0"/>
              <a:t>RIOT</a:t>
            </a:r>
            <a:r>
              <a:rPr lang="zh-CN" altLang="en-US" dirty="0"/>
              <a:t>的</a:t>
            </a:r>
            <a:r>
              <a:rPr lang="en-US" altLang="zh-CN" dirty="0" err="1"/>
              <a:t>rBPF</a:t>
            </a:r>
            <a:r>
              <a:rPr lang="zh-CN" altLang="en-US" dirty="0"/>
              <a:t>使用了一个较慢但内存隔离的解释器（虚拟机），它实现了</a:t>
            </a:r>
            <a:r>
              <a:rPr lang="en-US" altLang="zh-CN" dirty="0"/>
              <a:t>BPF</a:t>
            </a:r>
            <a:r>
              <a:rPr lang="zh-CN" altLang="en-US" dirty="0"/>
              <a:t>的防御语义，以性能换取安全。</a:t>
            </a:r>
            <a:endParaRPr lang="en-US" altLang="zh-CN" dirty="0"/>
          </a:p>
          <a:p>
            <a:r>
              <a:rPr lang="zh-CN" altLang="en-US" dirty="0"/>
              <a:t>主要工作</a:t>
            </a:r>
            <a:endParaRPr lang="en-US" altLang="zh-CN" dirty="0"/>
          </a:p>
          <a:p>
            <a:pPr lvl="1"/>
            <a:r>
              <a:rPr lang="zh-CN" altLang="en-US" dirty="0"/>
              <a:t>为了在不牺牲安全性的情况下提高性能，文章为</a:t>
            </a:r>
            <a:r>
              <a:rPr lang="en-US" altLang="zh-CN" dirty="0"/>
              <a:t>RIOT</a:t>
            </a:r>
            <a:r>
              <a:rPr lang="zh-CN" altLang="en-US" dirty="0"/>
              <a:t>的</a:t>
            </a:r>
            <a:r>
              <a:rPr lang="en-US" altLang="zh-CN" dirty="0" err="1"/>
              <a:t>rBPF</a:t>
            </a:r>
            <a:r>
              <a:rPr lang="zh-CN" altLang="en-US" dirty="0"/>
              <a:t>提供了一个经过充分验证的</a:t>
            </a:r>
            <a:r>
              <a:rPr lang="en-US" altLang="zh-CN" dirty="0"/>
              <a:t>JIT</a:t>
            </a:r>
            <a:r>
              <a:rPr lang="zh-CN" altLang="en-US" dirty="0"/>
              <a:t>实现，主要包括：</a:t>
            </a:r>
            <a:endParaRPr lang="en-US" altLang="zh-CN" dirty="0"/>
          </a:p>
          <a:p>
            <a:pPr lvl="2"/>
            <a:r>
              <a:rPr lang="zh-CN" altLang="en-US" dirty="0"/>
              <a:t>一个端到端的精化工作流程，既从抽象规范中证明</a:t>
            </a:r>
            <a:r>
              <a:rPr lang="en-US" altLang="zh-CN" dirty="0"/>
              <a:t>JIT</a:t>
            </a:r>
            <a:r>
              <a:rPr lang="zh-CN" altLang="en-US" dirty="0"/>
              <a:t>的正确性，并且导出经过验证的</a:t>
            </a:r>
            <a:r>
              <a:rPr lang="en-US" altLang="zh-CN" dirty="0"/>
              <a:t>C</a:t>
            </a:r>
            <a:r>
              <a:rPr lang="zh-CN" altLang="en-US" dirty="0"/>
              <a:t>的实现</a:t>
            </a:r>
            <a:endParaRPr lang="en-US" altLang="zh-CN" dirty="0"/>
          </a:p>
          <a:p>
            <a:pPr lvl="2"/>
            <a:r>
              <a:rPr lang="zh-CN" altLang="en-US" dirty="0"/>
              <a:t>用于执行即时编译后的二进制代码的符号</a:t>
            </a:r>
            <a:r>
              <a:rPr lang="en-US" altLang="zh-CN" dirty="0" err="1"/>
              <a:t>CompCert</a:t>
            </a:r>
            <a:r>
              <a:rPr lang="zh-CN" altLang="en-US" dirty="0"/>
              <a:t>解释器</a:t>
            </a:r>
            <a:endParaRPr lang="en-US" altLang="zh-CN" dirty="0"/>
          </a:p>
          <a:p>
            <a:pPr lvl="2"/>
            <a:r>
              <a:rPr lang="zh-CN" altLang="en-US" b="1" dirty="0"/>
              <a:t>第一个</a:t>
            </a:r>
            <a:r>
              <a:rPr lang="zh-CN" altLang="en-US" dirty="0"/>
              <a:t>经过充分验证的用于</a:t>
            </a:r>
            <a:r>
              <a:rPr lang="en-US" altLang="zh-CN" dirty="0" err="1"/>
              <a:t>rBPF</a:t>
            </a:r>
            <a:r>
              <a:rPr lang="zh-CN" altLang="en-US" dirty="0"/>
              <a:t>的</a:t>
            </a:r>
            <a:r>
              <a:rPr lang="en-US" altLang="zh-CN" dirty="0"/>
              <a:t>JIT</a:t>
            </a:r>
            <a:r>
              <a:rPr lang="zh-CN" altLang="en-US" dirty="0"/>
              <a:t>编译器</a:t>
            </a:r>
            <a:endParaRPr lang="en-US" altLang="zh-CN" dirty="0"/>
          </a:p>
          <a:p>
            <a:pPr lvl="2" algn="just"/>
            <a:r>
              <a:rPr lang="zh-CN" altLang="en-US" dirty="0"/>
              <a:t>经过验证的混合</a:t>
            </a:r>
            <a:r>
              <a:rPr lang="en-US" altLang="zh-CN" dirty="0" err="1"/>
              <a:t>rBPF</a:t>
            </a:r>
            <a:r>
              <a:rPr lang="zh-CN" altLang="en-US" dirty="0"/>
              <a:t>虚拟机</a:t>
            </a:r>
          </a:p>
        </p:txBody>
      </p:sp>
    </p:spTree>
    <p:extLst>
      <p:ext uri="{BB962C8B-B14F-4D97-AF65-F5344CB8AC3E}">
        <p14:creationId xmlns:p14="http://schemas.microsoft.com/office/powerpoint/2010/main" val="36918878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1FF9F-4B39-A437-63BE-5E81DE6BBD0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F91FDA6-537C-8513-4AD2-D77DB0B03A49}"/>
              </a:ext>
            </a:extLst>
          </p:cNvPr>
          <p:cNvSpPr>
            <a:spLocks noGrp="1"/>
          </p:cNvSpPr>
          <p:nvPr>
            <p:ph type="title"/>
          </p:nvPr>
        </p:nvSpPr>
        <p:spPr/>
        <p:txBody>
          <a:bodyPr>
            <a:normAutofit/>
          </a:bodyPr>
          <a:lstStyle/>
          <a:p>
            <a:r>
              <a:rPr lang="en-US" altLang="zh-CN" dirty="0"/>
              <a:t>End-to-End Mechanized Proof of a JIT-Accelerated </a:t>
            </a:r>
            <a:r>
              <a:rPr lang="en-US" altLang="zh-CN" dirty="0" err="1"/>
              <a:t>eBPF</a:t>
            </a:r>
            <a:r>
              <a:rPr lang="en-US" altLang="zh-CN" dirty="0"/>
              <a:t> Virtual Machine for IoT</a:t>
            </a:r>
            <a:endParaRPr lang="zh-CN" altLang="en-US" dirty="0"/>
          </a:p>
        </p:txBody>
      </p:sp>
      <p:sp>
        <p:nvSpPr>
          <p:cNvPr id="3" name="内容占位符 2">
            <a:extLst>
              <a:ext uri="{FF2B5EF4-FFF2-40B4-BE49-F238E27FC236}">
                <a16:creationId xmlns:a16="http://schemas.microsoft.com/office/drawing/2014/main" id="{C04D0BCB-9973-E995-2133-2F80FBA68222}"/>
              </a:ext>
            </a:extLst>
          </p:cNvPr>
          <p:cNvSpPr>
            <a:spLocks noGrp="1"/>
          </p:cNvSpPr>
          <p:nvPr>
            <p:ph idx="1"/>
          </p:nvPr>
        </p:nvSpPr>
        <p:spPr/>
        <p:txBody>
          <a:bodyPr>
            <a:normAutofit/>
          </a:bodyPr>
          <a:lstStyle/>
          <a:p>
            <a:pPr algn="just"/>
            <a:r>
              <a:rPr lang="zh-CN" altLang="en-US" dirty="0"/>
              <a:t>端到端精化的工作流</a:t>
            </a:r>
            <a:endParaRPr lang="en-US" altLang="zh-CN" dirty="0"/>
          </a:p>
          <a:p>
            <a:pPr lvl="1" algn="just"/>
            <a:r>
              <a:rPr lang="zh-CN" altLang="en-US" dirty="0"/>
              <a:t>虚拟机的端到端正确性保证描述：假设源代码</a:t>
            </a:r>
            <a:r>
              <a:rPr lang="en-US" altLang="zh-CN" dirty="0"/>
              <a:t>s</a:t>
            </a:r>
            <a:r>
              <a:rPr lang="zh-CN" altLang="en-US" dirty="0"/>
              <a:t>根据小步操作语义执行并返回值</a:t>
            </a:r>
            <a:r>
              <a:rPr lang="en-US" altLang="zh-CN" dirty="0"/>
              <a:t>v</a:t>
            </a:r>
            <a:r>
              <a:rPr lang="zh-CN" altLang="en-US" dirty="0"/>
              <a:t>。虚拟机即时将</a:t>
            </a:r>
            <a:r>
              <a:rPr lang="en-US" altLang="zh-CN" dirty="0"/>
              <a:t>s</a:t>
            </a:r>
            <a:r>
              <a:rPr lang="zh-CN" altLang="en-US" dirty="0"/>
              <a:t>的源指令的一个子集编译为二进制代码，生成一个由原始指令和对二进制代码的调用组成的复合程序</a:t>
            </a:r>
            <a:r>
              <a:rPr lang="en-US" altLang="zh-CN" dirty="0"/>
              <a:t>t</a:t>
            </a:r>
            <a:r>
              <a:rPr lang="zh-CN" altLang="en-US" dirty="0"/>
              <a:t>。然后，虚拟机执行程序</a:t>
            </a:r>
            <a:r>
              <a:rPr lang="en-US" altLang="zh-CN" dirty="0"/>
              <a:t>t</a:t>
            </a:r>
            <a:r>
              <a:rPr lang="zh-CN" altLang="en-US" dirty="0"/>
              <a:t>并返回完全相同的值</a:t>
            </a:r>
            <a:r>
              <a:rPr lang="en-US" altLang="zh-CN" dirty="0"/>
              <a:t>v</a:t>
            </a:r>
            <a:r>
              <a:rPr lang="zh-CN" altLang="en-US" dirty="0"/>
              <a:t>。</a:t>
            </a:r>
            <a:endParaRPr lang="en-US" altLang="zh-CN" dirty="0"/>
          </a:p>
          <a:p>
            <a:pPr lvl="1" algn="just"/>
            <a:r>
              <a:rPr lang="zh-CN" altLang="en-US" dirty="0"/>
              <a:t>语义保留：源程序的可见行为是目标程序可见行为的子集（不能破坏正确行为）</a:t>
            </a:r>
          </a:p>
        </p:txBody>
      </p:sp>
      <p:pic>
        <p:nvPicPr>
          <p:cNvPr id="5" name="图片 4">
            <a:extLst>
              <a:ext uri="{FF2B5EF4-FFF2-40B4-BE49-F238E27FC236}">
                <a16:creationId xmlns:a16="http://schemas.microsoft.com/office/drawing/2014/main" id="{3BFE4AB1-2859-9E04-2D7C-CC85132F9A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4978" y="4499781"/>
            <a:ext cx="6299462" cy="2169960"/>
          </a:xfrm>
          <a:prstGeom prst="rect">
            <a:avLst/>
          </a:prstGeom>
        </p:spPr>
      </p:pic>
    </p:spTree>
    <p:extLst>
      <p:ext uri="{BB962C8B-B14F-4D97-AF65-F5344CB8AC3E}">
        <p14:creationId xmlns:p14="http://schemas.microsoft.com/office/powerpoint/2010/main" val="33287652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18C28-824B-63F6-5C33-D7C03B037ADC}"/>
              </a:ext>
            </a:extLst>
          </p:cNvPr>
          <p:cNvSpPr>
            <a:spLocks noGrp="1"/>
          </p:cNvSpPr>
          <p:nvPr>
            <p:ph type="title"/>
          </p:nvPr>
        </p:nvSpPr>
        <p:spPr/>
        <p:txBody>
          <a:bodyPr/>
          <a:lstStyle/>
          <a:p>
            <a:r>
              <a:rPr lang="en-US" altLang="zh-CN" dirty="0"/>
              <a:t>End-to-End Mechanized Proof of a JIT-Accelerated </a:t>
            </a:r>
            <a:r>
              <a:rPr lang="en-US" altLang="zh-CN" dirty="0" err="1"/>
              <a:t>eBPF</a:t>
            </a:r>
            <a:r>
              <a:rPr lang="en-US" altLang="zh-CN" dirty="0"/>
              <a:t> Virtual Machine for IoT</a:t>
            </a:r>
            <a:endParaRPr lang="zh-CN" altLang="en-US" dirty="0"/>
          </a:p>
        </p:txBody>
      </p:sp>
      <p:sp>
        <p:nvSpPr>
          <p:cNvPr id="3" name="内容占位符 2">
            <a:extLst>
              <a:ext uri="{FF2B5EF4-FFF2-40B4-BE49-F238E27FC236}">
                <a16:creationId xmlns:a16="http://schemas.microsoft.com/office/drawing/2014/main" id="{455A9D86-CE5F-1C84-1370-CC1F7ED0EBCF}"/>
              </a:ext>
            </a:extLst>
          </p:cNvPr>
          <p:cNvSpPr>
            <a:spLocks noGrp="1"/>
          </p:cNvSpPr>
          <p:nvPr>
            <p:ph idx="1"/>
          </p:nvPr>
        </p:nvSpPr>
        <p:spPr/>
        <p:txBody>
          <a:bodyPr/>
          <a:lstStyle/>
          <a:p>
            <a:r>
              <a:rPr lang="en-US" altLang="zh-CN" dirty="0"/>
              <a:t>JIT</a:t>
            </a:r>
            <a:r>
              <a:rPr lang="zh-CN" altLang="en-US" dirty="0"/>
              <a:t>编译器结构</a:t>
            </a:r>
          </a:p>
        </p:txBody>
      </p:sp>
      <p:pic>
        <p:nvPicPr>
          <p:cNvPr id="7" name="图片 6">
            <a:extLst>
              <a:ext uri="{FF2B5EF4-FFF2-40B4-BE49-F238E27FC236}">
                <a16:creationId xmlns:a16="http://schemas.microsoft.com/office/drawing/2014/main" id="{7E4AFEC7-BEDB-366B-4568-6F0082B46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2131" y="2310996"/>
            <a:ext cx="7267830" cy="4413999"/>
          </a:xfrm>
          <a:prstGeom prst="rect">
            <a:avLst/>
          </a:prstGeom>
        </p:spPr>
      </p:pic>
    </p:spTree>
    <p:extLst>
      <p:ext uri="{BB962C8B-B14F-4D97-AF65-F5344CB8AC3E}">
        <p14:creationId xmlns:p14="http://schemas.microsoft.com/office/powerpoint/2010/main" val="16127427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37991D-21FD-4D57-6EA6-EE48FDD97B6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E4B2BB7-25D5-9A11-A9B8-52C17CBE26C8}"/>
              </a:ext>
            </a:extLst>
          </p:cNvPr>
          <p:cNvSpPr>
            <a:spLocks noGrp="1"/>
          </p:cNvSpPr>
          <p:nvPr>
            <p:ph type="title"/>
          </p:nvPr>
        </p:nvSpPr>
        <p:spPr/>
        <p:txBody>
          <a:bodyPr>
            <a:normAutofit/>
          </a:bodyPr>
          <a:lstStyle/>
          <a:p>
            <a:r>
              <a:rPr lang="en-US" altLang="zh-CN" dirty="0"/>
              <a:t>End-to-End Mechanized Proof of a JIT-Accelerated </a:t>
            </a:r>
            <a:r>
              <a:rPr lang="en-US" altLang="zh-CN" dirty="0" err="1"/>
              <a:t>eBPF</a:t>
            </a:r>
            <a:r>
              <a:rPr lang="en-US" altLang="zh-CN" dirty="0"/>
              <a:t> Virtual Machine for IoT</a:t>
            </a:r>
            <a:endParaRPr lang="zh-CN" altLang="en-US" dirty="0"/>
          </a:p>
        </p:txBody>
      </p:sp>
      <p:sp>
        <p:nvSpPr>
          <p:cNvPr id="3" name="内容占位符 2">
            <a:extLst>
              <a:ext uri="{FF2B5EF4-FFF2-40B4-BE49-F238E27FC236}">
                <a16:creationId xmlns:a16="http://schemas.microsoft.com/office/drawing/2014/main" id="{A160A085-E7BE-93F9-DD96-42FF588CB301}"/>
              </a:ext>
            </a:extLst>
          </p:cNvPr>
          <p:cNvSpPr>
            <a:spLocks noGrp="1"/>
          </p:cNvSpPr>
          <p:nvPr>
            <p:ph idx="1"/>
          </p:nvPr>
        </p:nvSpPr>
        <p:spPr/>
        <p:txBody>
          <a:bodyPr/>
          <a:lstStyle/>
          <a:p>
            <a:r>
              <a:rPr lang="zh-CN" altLang="en-US" dirty="0"/>
              <a:t>符号化的 </a:t>
            </a:r>
            <a:r>
              <a:rPr lang="en-US" altLang="zh-CN" dirty="0" err="1"/>
              <a:t>CompCert</a:t>
            </a:r>
            <a:r>
              <a:rPr lang="en-US" altLang="zh-CN" dirty="0"/>
              <a:t> ARM</a:t>
            </a:r>
            <a:r>
              <a:rPr lang="zh-CN" altLang="en-US" dirty="0"/>
              <a:t>解释器</a:t>
            </a:r>
            <a:endParaRPr lang="en-US" altLang="zh-CN" dirty="0"/>
          </a:p>
          <a:p>
            <a:pPr lvl="1"/>
            <a:r>
              <a:rPr lang="zh-CN" altLang="en-US" dirty="0"/>
              <a:t>当前的标准</a:t>
            </a:r>
            <a:r>
              <a:rPr lang="en-US" altLang="zh-CN" dirty="0" err="1"/>
              <a:t>CompCert</a:t>
            </a:r>
            <a:r>
              <a:rPr lang="zh-CN" altLang="en-US" dirty="0"/>
              <a:t>后端定义了各种汇编语言以及形式语义。但不能用于前述</a:t>
            </a:r>
            <a:r>
              <a:rPr lang="en-US" altLang="zh-CN" dirty="0"/>
              <a:t>JIT</a:t>
            </a:r>
            <a:r>
              <a:rPr lang="zh-CN" altLang="en-US" dirty="0"/>
              <a:t>编译器，因为</a:t>
            </a:r>
            <a:r>
              <a:rPr lang="en-US" altLang="zh-CN" dirty="0" err="1"/>
              <a:t>JITCompiler</a:t>
            </a:r>
            <a:r>
              <a:rPr lang="zh-CN" altLang="en-US" dirty="0"/>
              <a:t>需要</a:t>
            </a:r>
            <a:r>
              <a:rPr lang="en-US" altLang="zh-CN" dirty="0"/>
              <a:t>ARM</a:t>
            </a:r>
            <a:r>
              <a:rPr lang="zh-CN" altLang="en-US" dirty="0"/>
              <a:t>的二进制语义。且</a:t>
            </a:r>
            <a:r>
              <a:rPr lang="en-US" altLang="zh-CN" dirty="0" err="1"/>
              <a:t>jited</a:t>
            </a:r>
            <a:r>
              <a:rPr lang="zh-CN" altLang="en-US" dirty="0"/>
              <a:t>代码的调用约定超出了现有</a:t>
            </a:r>
            <a:r>
              <a:rPr lang="en-US" altLang="zh-CN" dirty="0" err="1"/>
              <a:t>CompCert</a:t>
            </a:r>
            <a:r>
              <a:rPr lang="en-US" altLang="zh-CN" dirty="0"/>
              <a:t> ARM</a:t>
            </a:r>
            <a:r>
              <a:rPr lang="zh-CN" altLang="en-US" dirty="0"/>
              <a:t>语义的能力。</a:t>
            </a:r>
          </a:p>
        </p:txBody>
      </p:sp>
    </p:spTree>
    <p:extLst>
      <p:ext uri="{BB962C8B-B14F-4D97-AF65-F5344CB8AC3E}">
        <p14:creationId xmlns:p14="http://schemas.microsoft.com/office/powerpoint/2010/main" val="38687412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C4FFCD-336C-A79E-7F98-C431CF423D7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536BC57-05C1-9912-C01B-3E4D5097C86C}"/>
              </a:ext>
            </a:extLst>
          </p:cNvPr>
          <p:cNvSpPr>
            <a:spLocks noGrp="1"/>
          </p:cNvSpPr>
          <p:nvPr>
            <p:ph type="title"/>
          </p:nvPr>
        </p:nvSpPr>
        <p:spPr/>
        <p:txBody>
          <a:bodyPr>
            <a:normAutofit/>
          </a:bodyPr>
          <a:lstStyle/>
          <a:p>
            <a:r>
              <a:rPr lang="en-US" altLang="zh-CN" dirty="0"/>
              <a:t>End-to-End Mechanized Proof of a JIT-Accelerated </a:t>
            </a:r>
            <a:r>
              <a:rPr lang="en-US" altLang="zh-CN" dirty="0" err="1"/>
              <a:t>eBPF</a:t>
            </a:r>
            <a:r>
              <a:rPr lang="en-US" altLang="zh-CN" dirty="0"/>
              <a:t> Virtual Machine for IoT</a:t>
            </a:r>
            <a:endParaRPr lang="zh-CN" altLang="en-US" dirty="0"/>
          </a:p>
        </p:txBody>
      </p:sp>
      <p:sp>
        <p:nvSpPr>
          <p:cNvPr id="3" name="内容占位符 2">
            <a:extLst>
              <a:ext uri="{FF2B5EF4-FFF2-40B4-BE49-F238E27FC236}">
                <a16:creationId xmlns:a16="http://schemas.microsoft.com/office/drawing/2014/main" id="{6977AF0B-3B44-85F8-AC16-28C8D829D711}"/>
              </a:ext>
            </a:extLst>
          </p:cNvPr>
          <p:cNvSpPr>
            <a:spLocks noGrp="1"/>
          </p:cNvSpPr>
          <p:nvPr>
            <p:ph idx="1"/>
          </p:nvPr>
        </p:nvSpPr>
        <p:spPr/>
        <p:txBody>
          <a:bodyPr>
            <a:normAutofit/>
          </a:bodyPr>
          <a:lstStyle/>
          <a:p>
            <a:r>
              <a:rPr lang="zh-CN" altLang="en-US" dirty="0"/>
              <a:t>符号化的 </a:t>
            </a:r>
            <a:r>
              <a:rPr lang="en-US" altLang="zh-CN" dirty="0" err="1"/>
              <a:t>CompCert</a:t>
            </a:r>
            <a:r>
              <a:rPr lang="en-US" altLang="zh-CN" dirty="0"/>
              <a:t> ARM</a:t>
            </a:r>
            <a:r>
              <a:rPr lang="zh-CN" altLang="en-US" dirty="0"/>
              <a:t>解释器</a:t>
            </a:r>
            <a:endParaRPr lang="en-US" altLang="zh-CN" dirty="0"/>
          </a:p>
          <a:p>
            <a:pPr lvl="1"/>
            <a:r>
              <a:rPr lang="zh-CN" altLang="en-US" dirty="0"/>
              <a:t>为了解决上述问题，定义了符号化的 </a:t>
            </a:r>
            <a:r>
              <a:rPr lang="en-US" altLang="zh-CN" dirty="0" err="1"/>
              <a:t>CompCert</a:t>
            </a:r>
            <a:r>
              <a:rPr lang="en-US" altLang="zh-CN" dirty="0"/>
              <a:t> ARM</a:t>
            </a:r>
            <a:r>
              <a:rPr lang="zh-CN" altLang="en-US" dirty="0"/>
              <a:t>解释器</a:t>
            </a:r>
            <a:r>
              <a:rPr lang="en-US" altLang="zh-CN" dirty="0"/>
              <a:t>bin exec</a:t>
            </a:r>
            <a:r>
              <a:rPr lang="zh-CN" altLang="en-US" dirty="0"/>
              <a:t>（）：</a:t>
            </a:r>
            <a:endParaRPr lang="en-US" altLang="zh-CN" dirty="0"/>
          </a:p>
          <a:p>
            <a:pPr lvl="2"/>
            <a:r>
              <a:rPr lang="en-US" altLang="zh-CN" dirty="0"/>
              <a:t>ARM </a:t>
            </a:r>
            <a:r>
              <a:rPr lang="zh-CN" altLang="en-US" dirty="0"/>
              <a:t>解码函数：从二进制指令解析到汇编语义。</a:t>
            </a:r>
            <a:endParaRPr lang="en-US" altLang="zh-CN" dirty="0"/>
          </a:p>
          <a:p>
            <a:pPr lvl="2"/>
            <a:r>
              <a:rPr lang="zh-CN" altLang="en-US" dirty="0"/>
              <a:t>符号化 </a:t>
            </a:r>
            <a:r>
              <a:rPr lang="en-US" altLang="zh-CN" dirty="0"/>
              <a:t>ARM </a:t>
            </a:r>
            <a:r>
              <a:rPr lang="zh-CN" altLang="en-US" dirty="0"/>
              <a:t>语义：提升指令语义和调用约定为符号化形式。</a:t>
            </a:r>
            <a:endParaRPr lang="en-US" altLang="zh-CN" dirty="0"/>
          </a:p>
          <a:p>
            <a:pPr lvl="2"/>
            <a:r>
              <a:rPr lang="zh-CN" altLang="en-US" dirty="0"/>
              <a:t>符号化执行：递归解释 </a:t>
            </a:r>
            <a:r>
              <a:rPr lang="en-US" altLang="zh-CN" dirty="0"/>
              <a:t>ARM </a:t>
            </a:r>
            <a:r>
              <a:rPr lang="zh-CN" altLang="en-US" dirty="0"/>
              <a:t>二进制代码。</a:t>
            </a:r>
            <a:endParaRPr lang="en-US" altLang="zh-CN" dirty="0"/>
          </a:p>
          <a:p>
            <a:pPr lvl="2"/>
            <a:r>
              <a:rPr lang="zh-CN" altLang="en-US" dirty="0"/>
              <a:t>初始化寄存器：用符号值初始化 </a:t>
            </a:r>
            <a:r>
              <a:rPr lang="en-US" altLang="zh-CN" dirty="0"/>
              <a:t>ARM </a:t>
            </a:r>
            <a:r>
              <a:rPr lang="zh-CN" altLang="en-US" dirty="0"/>
              <a:t>寄存器。</a:t>
            </a:r>
            <a:endParaRPr lang="en-US" altLang="zh-CN" dirty="0"/>
          </a:p>
          <a:p>
            <a:pPr lvl="2"/>
            <a:r>
              <a:rPr lang="zh-CN" altLang="en-US" dirty="0"/>
              <a:t>调用约定模拟和验证：检查参数传递、返回值和栈管理。</a:t>
            </a:r>
            <a:endParaRPr lang="en-US" altLang="zh-CN" dirty="0"/>
          </a:p>
          <a:p>
            <a:pPr lvl="2"/>
            <a:r>
              <a:rPr lang="zh-CN" altLang="en-US" dirty="0"/>
              <a:t>从符号化到具体语义的切换：符号化用于验证，具体语义用于代码生成。</a:t>
            </a:r>
            <a:endParaRPr lang="en-US" altLang="zh-CN" dirty="0"/>
          </a:p>
          <a:p>
            <a:pPr lvl="1"/>
            <a:r>
              <a:rPr lang="zh-CN" altLang="en-US" dirty="0"/>
              <a:t>通过以上步骤，实现了对 </a:t>
            </a:r>
            <a:r>
              <a:rPr lang="en-US" altLang="zh-CN" dirty="0"/>
              <a:t>ARM </a:t>
            </a:r>
            <a:r>
              <a:rPr lang="zh-CN" altLang="en-US" dirty="0"/>
              <a:t>二进制代码的动态解析、执行和验证，同时保证了形式化验证的完整性。</a:t>
            </a:r>
          </a:p>
        </p:txBody>
      </p:sp>
    </p:spTree>
    <p:extLst>
      <p:ext uri="{BB962C8B-B14F-4D97-AF65-F5344CB8AC3E}">
        <p14:creationId xmlns:p14="http://schemas.microsoft.com/office/powerpoint/2010/main" val="1982895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C12B3-695F-D8C0-C2BD-6346D06AD2E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9A8F4BF-12E7-E777-54A6-16BD204345D0}"/>
              </a:ext>
            </a:extLst>
          </p:cNvPr>
          <p:cNvSpPr>
            <a:spLocks noGrp="1"/>
          </p:cNvSpPr>
          <p:nvPr>
            <p:ph type="title"/>
          </p:nvPr>
        </p:nvSpPr>
        <p:spPr/>
        <p:txBody>
          <a:bodyPr/>
          <a:lstStyle/>
          <a:p>
            <a:r>
              <a:rPr lang="en-US" altLang="zh-CN" dirty="0"/>
              <a:t>seL4: Formal Verification of an OS Kernel</a:t>
            </a:r>
            <a:endParaRPr lang="zh-CN" altLang="en-US" dirty="0"/>
          </a:p>
        </p:txBody>
      </p:sp>
      <p:sp>
        <p:nvSpPr>
          <p:cNvPr id="3" name="内容占位符 2">
            <a:extLst>
              <a:ext uri="{FF2B5EF4-FFF2-40B4-BE49-F238E27FC236}">
                <a16:creationId xmlns:a16="http://schemas.microsoft.com/office/drawing/2014/main" id="{58898C81-F209-DC52-9C7B-4D361205B99F}"/>
              </a:ext>
            </a:extLst>
          </p:cNvPr>
          <p:cNvSpPr>
            <a:spLocks noGrp="1"/>
          </p:cNvSpPr>
          <p:nvPr>
            <p:ph idx="1"/>
          </p:nvPr>
        </p:nvSpPr>
        <p:spPr/>
        <p:txBody>
          <a:bodyPr/>
          <a:lstStyle/>
          <a:p>
            <a:r>
              <a:rPr lang="zh-CN" altLang="en-US" dirty="0"/>
              <a:t>主要工作</a:t>
            </a:r>
            <a:endParaRPr lang="en-US" altLang="zh-CN" dirty="0"/>
          </a:p>
          <a:p>
            <a:pPr lvl="1"/>
            <a:r>
              <a:rPr lang="zh-CN" altLang="en-US" dirty="0"/>
              <a:t>第一个提出完整的通用操作系统内核功能正确性的形式化证明。详细证明了</a:t>
            </a:r>
            <a:r>
              <a:rPr lang="en-US" altLang="zh-CN" dirty="0"/>
              <a:t>seL4</a:t>
            </a:r>
            <a:r>
              <a:rPr lang="zh-CN" altLang="en-US" dirty="0"/>
              <a:t>的低级设计的正确性，并验证了其</a:t>
            </a:r>
            <a:r>
              <a:rPr lang="en-US" altLang="zh-CN" dirty="0"/>
              <a:t>C</a:t>
            </a:r>
            <a:r>
              <a:rPr lang="zh-CN" altLang="en-US" dirty="0"/>
              <a:t>实现。（假设编译器、汇编代码、引导代码、缓存管理和硬件的正确性）</a:t>
            </a:r>
          </a:p>
          <a:p>
            <a:pPr lvl="2"/>
            <a:r>
              <a:rPr lang="en-US" altLang="zh-CN" dirty="0"/>
              <a:t>seL4 </a:t>
            </a:r>
            <a:r>
              <a:rPr lang="zh-CN" altLang="en-US" dirty="0"/>
              <a:t>在保留性能的情况下仍适合实际应用场景。</a:t>
            </a:r>
            <a:endParaRPr lang="en-US" altLang="zh-CN" dirty="0"/>
          </a:p>
          <a:p>
            <a:pPr lvl="2"/>
            <a:r>
              <a:rPr lang="en-US" altLang="zh-CN" dirty="0"/>
              <a:t>seL4 </a:t>
            </a:r>
            <a:r>
              <a:rPr lang="zh-CN" altLang="en-US" dirty="0"/>
              <a:t>的行为在抽象层次上通过精确的形式化规范进行了定义</a:t>
            </a:r>
            <a:endParaRPr lang="en-US" altLang="zh-CN" dirty="0"/>
          </a:p>
          <a:p>
            <a:pPr lvl="2"/>
            <a:r>
              <a:rPr lang="zh-CN" altLang="en-US" dirty="0"/>
              <a:t>使用形式化设计验证 </a:t>
            </a:r>
            <a:r>
              <a:rPr lang="en-US" altLang="zh-CN" dirty="0"/>
              <a:t>seL4 </a:t>
            </a:r>
            <a:r>
              <a:rPr lang="zh-CN" altLang="en-US" dirty="0"/>
              <a:t>的关键属性，包括程序的终止性和执行安全性</a:t>
            </a:r>
            <a:endParaRPr lang="en-US" altLang="zh-CN" dirty="0"/>
          </a:p>
          <a:p>
            <a:pPr lvl="2"/>
            <a:r>
              <a:rPr lang="en-US" altLang="zh-CN" dirty="0"/>
              <a:t>seL4 </a:t>
            </a:r>
            <a:r>
              <a:rPr lang="zh-CN" altLang="en-US" dirty="0"/>
              <a:t>的实现已通过形式化验证，证明其完全符合抽象规范，保证实现和设计的一致性。</a:t>
            </a:r>
            <a:endParaRPr lang="en-US" altLang="zh-CN" dirty="0"/>
          </a:p>
          <a:p>
            <a:pPr lvl="2"/>
            <a:r>
              <a:rPr lang="en-US" altLang="zh-CN" dirty="0"/>
              <a:t>seL4 </a:t>
            </a:r>
            <a:r>
              <a:rPr lang="zh-CN" altLang="en-US" dirty="0"/>
              <a:t>的访问控制机制（如权限分配和资源保护）经过形式化证明</a:t>
            </a:r>
            <a:endParaRPr lang="en-US" altLang="zh-CN" dirty="0"/>
          </a:p>
          <a:p>
            <a:pPr lvl="2"/>
            <a:r>
              <a:rPr lang="zh-CN" altLang="en-US" dirty="0"/>
              <a:t>提出了一种 快速内核设计与实现的方法论，将传统操作系统技术与形式化方法 融合在一起，不仅提高了设计的可靠性和质量，同时兼顾了高性能</a:t>
            </a:r>
          </a:p>
        </p:txBody>
      </p:sp>
    </p:spTree>
    <p:extLst>
      <p:ext uri="{BB962C8B-B14F-4D97-AF65-F5344CB8AC3E}">
        <p14:creationId xmlns:p14="http://schemas.microsoft.com/office/powerpoint/2010/main" val="8004730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B9D05-CECB-5B9F-E04A-82A7FE1F5F6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43F0599-4243-57BC-AE9C-173D6A2A3DF3}"/>
              </a:ext>
            </a:extLst>
          </p:cNvPr>
          <p:cNvSpPr>
            <a:spLocks noGrp="1"/>
          </p:cNvSpPr>
          <p:nvPr>
            <p:ph type="title"/>
          </p:nvPr>
        </p:nvSpPr>
        <p:spPr/>
        <p:txBody>
          <a:bodyPr>
            <a:normAutofit/>
          </a:bodyPr>
          <a:lstStyle/>
          <a:p>
            <a:r>
              <a:rPr lang="en-US" altLang="zh-CN" dirty="0"/>
              <a:t>End-to-End Mechanized Proof of a JIT-Accelerated </a:t>
            </a:r>
            <a:r>
              <a:rPr lang="en-US" altLang="zh-CN" dirty="0" err="1"/>
              <a:t>eBPF</a:t>
            </a:r>
            <a:r>
              <a:rPr lang="en-US" altLang="zh-CN" dirty="0"/>
              <a:t> Virtual Machine for IoT</a:t>
            </a:r>
            <a:endParaRPr lang="zh-CN" altLang="en-US" dirty="0"/>
          </a:p>
        </p:txBody>
      </p:sp>
      <p:sp>
        <p:nvSpPr>
          <p:cNvPr id="3" name="内容占位符 2">
            <a:extLst>
              <a:ext uri="{FF2B5EF4-FFF2-40B4-BE49-F238E27FC236}">
                <a16:creationId xmlns:a16="http://schemas.microsoft.com/office/drawing/2014/main" id="{A8F7B39C-9B08-8FC6-7985-E720D33F785E}"/>
              </a:ext>
            </a:extLst>
          </p:cNvPr>
          <p:cNvSpPr>
            <a:spLocks noGrp="1"/>
          </p:cNvSpPr>
          <p:nvPr>
            <p:ph idx="1"/>
          </p:nvPr>
        </p:nvSpPr>
        <p:spPr/>
        <p:txBody>
          <a:bodyPr/>
          <a:lstStyle/>
          <a:p>
            <a:r>
              <a:rPr lang="zh-CN" altLang="en-US" dirty="0"/>
              <a:t>经过验证的</a:t>
            </a:r>
            <a:r>
              <a:rPr lang="en-US" altLang="zh-CN" dirty="0" err="1"/>
              <a:t>rBPF</a:t>
            </a:r>
            <a:r>
              <a:rPr lang="en-US" altLang="zh-CN" dirty="0"/>
              <a:t> JIT</a:t>
            </a:r>
            <a:r>
              <a:rPr lang="zh-CN" altLang="en-US" dirty="0"/>
              <a:t>编译器</a:t>
            </a:r>
            <a:endParaRPr lang="en-US" altLang="zh-CN" dirty="0"/>
          </a:p>
          <a:p>
            <a:pPr lvl="1"/>
            <a:r>
              <a:rPr lang="en-US" altLang="zh-CN" dirty="0"/>
              <a:t>JIT</a:t>
            </a:r>
            <a:r>
              <a:rPr lang="zh-CN" altLang="en-US" dirty="0"/>
              <a:t>设计</a:t>
            </a:r>
            <a:endParaRPr lang="en-US" altLang="zh-CN" dirty="0"/>
          </a:p>
          <a:p>
            <a:pPr lvl="2"/>
            <a:r>
              <a:rPr lang="en-US" altLang="zh-CN" dirty="0"/>
              <a:t>JIT</a:t>
            </a:r>
            <a:r>
              <a:rPr lang="zh-CN" altLang="en-US" dirty="0"/>
              <a:t>编译器专门用于将</a:t>
            </a:r>
            <a:r>
              <a:rPr lang="en-US" altLang="zh-CN" dirty="0" err="1"/>
              <a:t>rBPF</a:t>
            </a:r>
            <a:r>
              <a:rPr lang="en-US" altLang="zh-CN" dirty="0"/>
              <a:t>-Alu</a:t>
            </a:r>
            <a:r>
              <a:rPr lang="zh-CN" altLang="en-US" dirty="0"/>
              <a:t>指令转换为目标二进制代码，目标</a:t>
            </a:r>
            <a:r>
              <a:rPr lang="en-US" altLang="zh-CN" dirty="0" err="1"/>
              <a:t>jited</a:t>
            </a:r>
            <a:r>
              <a:rPr lang="zh-CN" altLang="en-US" dirty="0"/>
              <a:t>二进制序列具有特定的线性结构</a:t>
            </a:r>
            <a:endParaRPr lang="en-US" altLang="zh-CN" dirty="0"/>
          </a:p>
          <a:p>
            <a:pPr lvl="2"/>
            <a:endParaRPr lang="zh-CN" altLang="en-US" dirty="0"/>
          </a:p>
          <a:p>
            <a:endParaRPr lang="zh-CN" altLang="en-US" dirty="0"/>
          </a:p>
        </p:txBody>
      </p:sp>
      <p:pic>
        <p:nvPicPr>
          <p:cNvPr id="5" name="图片 4">
            <a:extLst>
              <a:ext uri="{FF2B5EF4-FFF2-40B4-BE49-F238E27FC236}">
                <a16:creationId xmlns:a16="http://schemas.microsoft.com/office/drawing/2014/main" id="{2D57FCD8-6315-FB4B-85E2-AE00CC618D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8686" y="3429000"/>
            <a:ext cx="7334627" cy="1485976"/>
          </a:xfrm>
          <a:prstGeom prst="rect">
            <a:avLst/>
          </a:prstGeom>
        </p:spPr>
      </p:pic>
    </p:spTree>
    <p:extLst>
      <p:ext uri="{BB962C8B-B14F-4D97-AF65-F5344CB8AC3E}">
        <p14:creationId xmlns:p14="http://schemas.microsoft.com/office/powerpoint/2010/main" val="8875092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5FE9F-A960-4416-4CA4-8B6FAA3F0AC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54B1CD5-9F4E-91BE-CD04-1C3F8E24C909}"/>
              </a:ext>
            </a:extLst>
          </p:cNvPr>
          <p:cNvSpPr>
            <a:spLocks noGrp="1"/>
          </p:cNvSpPr>
          <p:nvPr>
            <p:ph type="title"/>
          </p:nvPr>
        </p:nvSpPr>
        <p:spPr/>
        <p:txBody>
          <a:bodyPr>
            <a:normAutofit/>
          </a:bodyPr>
          <a:lstStyle/>
          <a:p>
            <a:r>
              <a:rPr lang="en-US" altLang="zh-CN" dirty="0"/>
              <a:t>End-to-End Mechanized Proof of a JIT-Accelerated </a:t>
            </a:r>
            <a:r>
              <a:rPr lang="en-US" altLang="zh-CN" dirty="0" err="1"/>
              <a:t>eBPF</a:t>
            </a:r>
            <a:r>
              <a:rPr lang="en-US" altLang="zh-CN" dirty="0"/>
              <a:t> Virtual Machine for IoT</a:t>
            </a:r>
            <a:endParaRPr lang="zh-CN" altLang="en-US" dirty="0"/>
          </a:p>
        </p:txBody>
      </p:sp>
      <p:sp>
        <p:nvSpPr>
          <p:cNvPr id="3" name="内容占位符 2">
            <a:extLst>
              <a:ext uri="{FF2B5EF4-FFF2-40B4-BE49-F238E27FC236}">
                <a16:creationId xmlns:a16="http://schemas.microsoft.com/office/drawing/2014/main" id="{B8276D63-BC58-2593-F2EB-AB2B4116853E}"/>
              </a:ext>
            </a:extLst>
          </p:cNvPr>
          <p:cNvSpPr>
            <a:spLocks noGrp="1"/>
          </p:cNvSpPr>
          <p:nvPr>
            <p:ph idx="1"/>
          </p:nvPr>
        </p:nvSpPr>
        <p:spPr/>
        <p:txBody>
          <a:bodyPr/>
          <a:lstStyle/>
          <a:p>
            <a:r>
              <a:rPr lang="zh-CN" altLang="en-US" dirty="0"/>
              <a:t>经过验证的</a:t>
            </a:r>
            <a:r>
              <a:rPr lang="en-US" altLang="zh-CN" dirty="0" err="1"/>
              <a:t>rBPF</a:t>
            </a:r>
            <a:r>
              <a:rPr lang="en-US" altLang="zh-CN" dirty="0"/>
              <a:t> JIT</a:t>
            </a:r>
            <a:r>
              <a:rPr lang="zh-CN" altLang="en-US" dirty="0"/>
              <a:t>编译器</a:t>
            </a:r>
            <a:endParaRPr lang="en-US" altLang="zh-CN" dirty="0"/>
          </a:p>
          <a:p>
            <a:pPr lvl="1"/>
            <a:r>
              <a:rPr lang="en-US" altLang="zh-CN" dirty="0"/>
              <a:t>JIT</a:t>
            </a:r>
            <a:r>
              <a:rPr lang="zh-CN" altLang="en-US" dirty="0"/>
              <a:t>设计</a:t>
            </a:r>
            <a:endParaRPr lang="en-US" altLang="zh-CN" dirty="0"/>
          </a:p>
          <a:p>
            <a:pPr lvl="2"/>
            <a:r>
              <a:rPr lang="en-US" altLang="zh-CN" i="1" dirty="0"/>
              <a:t>Core </a:t>
            </a:r>
            <a:r>
              <a:rPr lang="zh-CN" altLang="en-US" dirty="0"/>
              <a:t>映射：</a:t>
            </a:r>
            <a:r>
              <a:rPr lang="en-US" altLang="zh-CN" dirty="0" err="1"/>
              <a:t>rBPF</a:t>
            </a:r>
            <a:r>
              <a:rPr lang="en-US" altLang="zh-CN" dirty="0"/>
              <a:t> Alu</a:t>
            </a:r>
            <a:r>
              <a:rPr lang="zh-CN" altLang="en-US" dirty="0"/>
              <a:t>指令包括常见的算术运算，其中目的操作数是通用的</a:t>
            </a:r>
            <a:r>
              <a:rPr lang="en-US" altLang="zh-CN" dirty="0" err="1"/>
              <a:t>rBPF</a:t>
            </a:r>
            <a:r>
              <a:rPr lang="zh-CN" altLang="en-US" dirty="0"/>
              <a:t>寄存器（</a:t>
            </a:r>
            <a:r>
              <a:rPr lang="en-US" altLang="zh-CN" dirty="0"/>
              <a:t>R0 – R9</a:t>
            </a:r>
            <a:r>
              <a:rPr lang="zh-CN" altLang="en-US" dirty="0"/>
              <a:t>），源操作数可以是</a:t>
            </a:r>
            <a:r>
              <a:rPr lang="en-US" altLang="zh-CN" dirty="0" err="1"/>
              <a:t>rBPF</a:t>
            </a:r>
            <a:r>
              <a:rPr lang="zh-CN" altLang="en-US" dirty="0"/>
              <a:t>寄存器（</a:t>
            </a:r>
            <a:r>
              <a:rPr lang="en-US" altLang="zh-CN" dirty="0"/>
              <a:t>R0 – R10</a:t>
            </a:r>
            <a:r>
              <a:rPr lang="zh-CN" altLang="en-US" dirty="0"/>
              <a:t>）或一个</a:t>
            </a:r>
            <a:r>
              <a:rPr lang="en-US" altLang="zh-CN" dirty="0"/>
              <a:t>32</a:t>
            </a:r>
            <a:r>
              <a:rPr lang="zh-CN" altLang="en-US" dirty="0"/>
              <a:t>位立即数。</a:t>
            </a:r>
            <a:endParaRPr lang="en-US" altLang="zh-CN" dirty="0"/>
          </a:p>
        </p:txBody>
      </p:sp>
      <p:pic>
        <p:nvPicPr>
          <p:cNvPr id="6" name="图片 5">
            <a:extLst>
              <a:ext uri="{FF2B5EF4-FFF2-40B4-BE49-F238E27FC236}">
                <a16:creationId xmlns:a16="http://schemas.microsoft.com/office/drawing/2014/main" id="{26FCA18B-E414-9C16-A514-29007FF2EF54}"/>
              </a:ext>
            </a:extLst>
          </p:cNvPr>
          <p:cNvPicPr>
            <a:picLocks noChangeAspect="1"/>
          </p:cNvPicPr>
          <p:nvPr/>
        </p:nvPicPr>
        <p:blipFill>
          <a:blip r:embed="rId2"/>
          <a:stretch>
            <a:fillRect/>
          </a:stretch>
        </p:blipFill>
        <p:spPr>
          <a:xfrm>
            <a:off x="1951745" y="3558503"/>
            <a:ext cx="8598994" cy="1052517"/>
          </a:xfrm>
          <a:prstGeom prst="rect">
            <a:avLst/>
          </a:prstGeom>
        </p:spPr>
      </p:pic>
    </p:spTree>
    <p:extLst>
      <p:ext uri="{BB962C8B-B14F-4D97-AF65-F5344CB8AC3E}">
        <p14:creationId xmlns:p14="http://schemas.microsoft.com/office/powerpoint/2010/main" val="1825712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E9299-8942-1389-FEB9-D0F82F640CF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2D30E8A-F34F-A0F1-0E6E-A27797A743EF}"/>
              </a:ext>
            </a:extLst>
          </p:cNvPr>
          <p:cNvSpPr>
            <a:spLocks noGrp="1"/>
          </p:cNvSpPr>
          <p:nvPr>
            <p:ph type="title"/>
          </p:nvPr>
        </p:nvSpPr>
        <p:spPr/>
        <p:txBody>
          <a:bodyPr>
            <a:normAutofit/>
          </a:bodyPr>
          <a:lstStyle/>
          <a:p>
            <a:r>
              <a:rPr lang="en-US" altLang="zh-CN" dirty="0"/>
              <a:t>End-to-End Mechanized Proof of a JIT-Accelerated </a:t>
            </a:r>
            <a:r>
              <a:rPr lang="en-US" altLang="zh-CN" dirty="0" err="1"/>
              <a:t>eBPF</a:t>
            </a:r>
            <a:r>
              <a:rPr lang="en-US" altLang="zh-CN" dirty="0"/>
              <a:t> Virtual Machine for IoT</a:t>
            </a:r>
            <a:endParaRPr lang="zh-CN" altLang="en-US" dirty="0"/>
          </a:p>
        </p:txBody>
      </p:sp>
      <p:sp>
        <p:nvSpPr>
          <p:cNvPr id="3" name="内容占位符 2">
            <a:extLst>
              <a:ext uri="{FF2B5EF4-FFF2-40B4-BE49-F238E27FC236}">
                <a16:creationId xmlns:a16="http://schemas.microsoft.com/office/drawing/2014/main" id="{966414B9-9E96-46AE-2DAF-B82EAE11DFBB}"/>
              </a:ext>
            </a:extLst>
          </p:cNvPr>
          <p:cNvSpPr>
            <a:spLocks noGrp="1"/>
          </p:cNvSpPr>
          <p:nvPr>
            <p:ph idx="1"/>
          </p:nvPr>
        </p:nvSpPr>
        <p:spPr/>
        <p:txBody>
          <a:bodyPr/>
          <a:lstStyle/>
          <a:p>
            <a:r>
              <a:rPr lang="zh-CN" altLang="en-US" dirty="0"/>
              <a:t>经过验证的</a:t>
            </a:r>
            <a:r>
              <a:rPr lang="en-US" altLang="zh-CN" dirty="0" err="1"/>
              <a:t>rBPF</a:t>
            </a:r>
            <a:r>
              <a:rPr lang="en-US" altLang="zh-CN" dirty="0"/>
              <a:t> JIT</a:t>
            </a:r>
            <a:r>
              <a:rPr lang="zh-CN" altLang="en-US" dirty="0"/>
              <a:t>编译器</a:t>
            </a:r>
            <a:endParaRPr lang="en-US" altLang="zh-CN" dirty="0"/>
          </a:p>
          <a:p>
            <a:pPr lvl="1"/>
            <a:r>
              <a:rPr lang="en-US" altLang="zh-CN" dirty="0"/>
              <a:t>JIT</a:t>
            </a:r>
            <a:r>
              <a:rPr lang="zh-CN" altLang="en-US" dirty="0"/>
              <a:t>设计</a:t>
            </a:r>
            <a:endParaRPr lang="en-US" altLang="zh-CN" dirty="0"/>
          </a:p>
          <a:p>
            <a:pPr lvl="2"/>
            <a:r>
              <a:rPr lang="zh-CN" altLang="en-US" dirty="0"/>
              <a:t>例子</a:t>
            </a:r>
            <a:endParaRPr lang="en-US" altLang="zh-CN" dirty="0"/>
          </a:p>
        </p:txBody>
      </p:sp>
      <p:pic>
        <p:nvPicPr>
          <p:cNvPr id="4" name="图片 3">
            <a:extLst>
              <a:ext uri="{FF2B5EF4-FFF2-40B4-BE49-F238E27FC236}">
                <a16:creationId xmlns:a16="http://schemas.microsoft.com/office/drawing/2014/main" id="{54F2EFA7-1C55-3898-DC11-278C660F6C0E}"/>
              </a:ext>
            </a:extLst>
          </p:cNvPr>
          <p:cNvPicPr>
            <a:picLocks noChangeAspect="1"/>
          </p:cNvPicPr>
          <p:nvPr/>
        </p:nvPicPr>
        <p:blipFill>
          <a:blip r:embed="rId3"/>
          <a:stretch>
            <a:fillRect/>
          </a:stretch>
        </p:blipFill>
        <p:spPr>
          <a:xfrm>
            <a:off x="3566646" y="2623362"/>
            <a:ext cx="7041188" cy="4234638"/>
          </a:xfrm>
          <a:prstGeom prst="rect">
            <a:avLst/>
          </a:prstGeom>
        </p:spPr>
      </p:pic>
    </p:spTree>
    <p:extLst>
      <p:ext uri="{BB962C8B-B14F-4D97-AF65-F5344CB8AC3E}">
        <p14:creationId xmlns:p14="http://schemas.microsoft.com/office/powerpoint/2010/main" val="39280028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F959E-5850-8F55-7338-02D49E9A0CE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23C34C0-F857-5D83-F6AF-9567F83BD6B1}"/>
              </a:ext>
            </a:extLst>
          </p:cNvPr>
          <p:cNvSpPr>
            <a:spLocks noGrp="1"/>
          </p:cNvSpPr>
          <p:nvPr>
            <p:ph type="title"/>
          </p:nvPr>
        </p:nvSpPr>
        <p:spPr/>
        <p:txBody>
          <a:bodyPr>
            <a:normAutofit/>
          </a:bodyPr>
          <a:lstStyle/>
          <a:p>
            <a:r>
              <a:rPr lang="en-US" altLang="zh-CN" dirty="0"/>
              <a:t>End-to-End Mechanized Proof of a JIT-Accelerated </a:t>
            </a:r>
            <a:r>
              <a:rPr lang="en-US" altLang="zh-CN" dirty="0" err="1"/>
              <a:t>eBPF</a:t>
            </a:r>
            <a:r>
              <a:rPr lang="en-US" altLang="zh-CN" dirty="0"/>
              <a:t> Virtual Machine for IoT</a:t>
            </a:r>
            <a:endParaRPr lang="zh-CN" altLang="en-US" dirty="0"/>
          </a:p>
        </p:txBody>
      </p:sp>
      <p:sp>
        <p:nvSpPr>
          <p:cNvPr id="3" name="内容占位符 2">
            <a:extLst>
              <a:ext uri="{FF2B5EF4-FFF2-40B4-BE49-F238E27FC236}">
                <a16:creationId xmlns:a16="http://schemas.microsoft.com/office/drawing/2014/main" id="{4F9F258A-0A28-03CF-77A4-35F387439F3C}"/>
              </a:ext>
            </a:extLst>
          </p:cNvPr>
          <p:cNvSpPr>
            <a:spLocks noGrp="1"/>
          </p:cNvSpPr>
          <p:nvPr>
            <p:ph idx="1"/>
          </p:nvPr>
        </p:nvSpPr>
        <p:spPr/>
        <p:txBody>
          <a:bodyPr/>
          <a:lstStyle/>
          <a:p>
            <a:r>
              <a:rPr lang="zh-CN" altLang="en-US" dirty="0"/>
              <a:t>经过验证的</a:t>
            </a:r>
            <a:r>
              <a:rPr lang="en-US" altLang="zh-CN" dirty="0" err="1"/>
              <a:t>rBPF</a:t>
            </a:r>
            <a:r>
              <a:rPr lang="en-US" altLang="zh-CN" dirty="0"/>
              <a:t> JIT</a:t>
            </a:r>
            <a:r>
              <a:rPr lang="zh-CN" altLang="en-US" dirty="0"/>
              <a:t>编译器</a:t>
            </a:r>
            <a:endParaRPr lang="en-US" altLang="zh-CN" dirty="0"/>
          </a:p>
          <a:p>
            <a:pPr lvl="1"/>
            <a:r>
              <a:rPr lang="en-US" altLang="zh-CN" dirty="0"/>
              <a:t>JIT</a:t>
            </a:r>
            <a:r>
              <a:rPr lang="zh-CN" altLang="en-US" dirty="0"/>
              <a:t>正确性</a:t>
            </a:r>
            <a:endParaRPr lang="en-US" altLang="zh-CN" dirty="0"/>
          </a:p>
          <a:p>
            <a:pPr lvl="2"/>
            <a:r>
              <a:rPr lang="zh-CN" altLang="en-US" dirty="0"/>
              <a:t>文中使用标准的</a:t>
            </a:r>
            <a:r>
              <a:rPr lang="en-US" altLang="zh-CN" dirty="0" err="1"/>
              <a:t>CompCert</a:t>
            </a:r>
            <a:r>
              <a:rPr lang="zh-CN" altLang="en-US" dirty="0"/>
              <a:t>框架来证明</a:t>
            </a:r>
            <a:r>
              <a:rPr lang="en-US" altLang="zh-CN" dirty="0"/>
              <a:t>JIT</a:t>
            </a:r>
            <a:r>
              <a:rPr lang="zh-CN" altLang="en-US" dirty="0"/>
              <a:t>编译器的正确性。该证明最初将源</a:t>
            </a:r>
            <a:r>
              <a:rPr lang="en-US" altLang="zh-CN" dirty="0" err="1"/>
              <a:t>rBPF</a:t>
            </a:r>
            <a:r>
              <a:rPr lang="zh-CN" altLang="en-US" dirty="0"/>
              <a:t>语义细化为中间模型（经过分析），随后细化为目标</a:t>
            </a:r>
            <a:r>
              <a:rPr lang="en-US" altLang="zh-CN" dirty="0"/>
              <a:t>HAVM</a:t>
            </a:r>
            <a:r>
              <a:rPr lang="zh-CN" altLang="en-US" dirty="0"/>
              <a:t>语义。</a:t>
            </a:r>
            <a:endParaRPr lang="en-US" altLang="zh-CN" dirty="0"/>
          </a:p>
          <a:p>
            <a:pPr lvl="2"/>
            <a:r>
              <a:rPr lang="en-US" altLang="zh-CN" dirty="0" err="1"/>
              <a:t>rBPF</a:t>
            </a:r>
            <a:r>
              <a:rPr lang="zh-CN" altLang="en-US" dirty="0"/>
              <a:t>机器状态：</a:t>
            </a:r>
            <a:r>
              <a:rPr lang="en-US" altLang="zh-CN" dirty="0"/>
              <a:t> (R,M)</a:t>
            </a:r>
            <a:r>
              <a:rPr lang="zh-CN" altLang="en-US" dirty="0"/>
              <a:t>，包括</a:t>
            </a:r>
            <a:r>
              <a:rPr lang="en-US" altLang="zh-CN" dirty="0" err="1"/>
              <a:t>CompCert</a:t>
            </a:r>
            <a:r>
              <a:rPr lang="zh-CN" altLang="en-US" dirty="0"/>
              <a:t>内存模型</a:t>
            </a:r>
            <a:r>
              <a:rPr lang="en-US" altLang="zh-CN" dirty="0"/>
              <a:t>M</a:t>
            </a:r>
            <a:r>
              <a:rPr lang="zh-CN" altLang="en-US" dirty="0"/>
              <a:t>和寄存器映射</a:t>
            </a:r>
            <a:r>
              <a:rPr lang="en-US" altLang="zh-CN" dirty="0"/>
              <a:t>R</a:t>
            </a:r>
          </a:p>
          <a:p>
            <a:pPr lvl="2"/>
            <a:r>
              <a:rPr lang="en-US" altLang="zh-CN" dirty="0" err="1"/>
              <a:t>rBPF</a:t>
            </a:r>
            <a:r>
              <a:rPr lang="zh-CN" altLang="en-US" dirty="0"/>
              <a:t>转移语义</a:t>
            </a:r>
            <a:r>
              <a:rPr lang="en-US" altLang="zh-CN" dirty="0" err="1"/>
              <a:t>step_rBPF</a:t>
            </a:r>
            <a:r>
              <a:rPr lang="en-US" altLang="zh-CN" dirty="0"/>
              <a:t> </a:t>
            </a:r>
            <a:r>
              <a:rPr lang="zh-CN" altLang="en-US" dirty="0"/>
              <a:t>：单步执行中算术指令的转换规则</a:t>
            </a:r>
            <a:r>
              <a:rPr lang="en-US" altLang="zh-CN" dirty="0"/>
              <a:t>:</a:t>
            </a:r>
          </a:p>
          <a:p>
            <a:pPr lvl="2"/>
            <a:endParaRPr lang="en-US" altLang="zh-CN" dirty="0"/>
          </a:p>
          <a:p>
            <a:pPr marL="914400" lvl="2" indent="0">
              <a:buNone/>
            </a:pPr>
            <a:endParaRPr lang="en-US" altLang="zh-CN" dirty="0"/>
          </a:p>
          <a:p>
            <a:pPr marL="914400" lvl="2" indent="0">
              <a:buNone/>
            </a:pPr>
            <a:endParaRPr lang="en-US" altLang="zh-CN" dirty="0"/>
          </a:p>
          <a:p>
            <a:pPr lvl="2"/>
            <a:r>
              <a:rPr lang="zh-CN" altLang="en-US" dirty="0"/>
              <a:t>分析器转移语义</a:t>
            </a:r>
            <a:r>
              <a:rPr lang="en-US" altLang="zh-CN" dirty="0" err="1"/>
              <a:t>step_A</a:t>
            </a:r>
            <a:r>
              <a:rPr lang="en-US" altLang="zh-CN" dirty="0"/>
              <a:t> </a:t>
            </a:r>
            <a:r>
              <a:rPr lang="zh-CN" altLang="en-US" dirty="0"/>
              <a:t>：分析器从输入的</a:t>
            </a:r>
            <a:r>
              <a:rPr lang="en-US" altLang="zh-CN" dirty="0" err="1"/>
              <a:t>rBPF</a:t>
            </a:r>
            <a:r>
              <a:rPr lang="zh-CN" altLang="en-US" dirty="0"/>
              <a:t>二进制代码生成分析结果列表</a:t>
            </a:r>
            <a:r>
              <a:rPr lang="en-US" altLang="zh-CN" dirty="0"/>
              <a:t>BL</a:t>
            </a:r>
            <a:r>
              <a:rPr lang="zh-CN" altLang="en-US" dirty="0"/>
              <a:t>、包括入口点和</a:t>
            </a:r>
            <a:r>
              <a:rPr lang="en-US" altLang="zh-CN" dirty="0" err="1"/>
              <a:t>rBPF</a:t>
            </a:r>
            <a:r>
              <a:rPr lang="en-US" altLang="zh-CN" dirty="0"/>
              <a:t>-Alu</a:t>
            </a:r>
            <a:r>
              <a:rPr lang="zh-CN" altLang="en-US" dirty="0"/>
              <a:t>指令列表的二元组。</a:t>
            </a:r>
          </a:p>
          <a:p>
            <a:pPr lvl="2"/>
            <a:endParaRPr lang="zh-CN" altLang="en-US" dirty="0"/>
          </a:p>
          <a:p>
            <a:pPr lvl="2"/>
            <a:endParaRPr lang="en-US" altLang="zh-CN" dirty="0"/>
          </a:p>
        </p:txBody>
      </p:sp>
      <p:pic>
        <p:nvPicPr>
          <p:cNvPr id="5" name="图片 4">
            <a:extLst>
              <a:ext uri="{FF2B5EF4-FFF2-40B4-BE49-F238E27FC236}">
                <a16:creationId xmlns:a16="http://schemas.microsoft.com/office/drawing/2014/main" id="{D4459C60-0C1F-7FCF-C7D8-8EDDE21906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679" y="4068937"/>
            <a:ext cx="5230742" cy="695534"/>
          </a:xfrm>
          <a:prstGeom prst="rect">
            <a:avLst/>
          </a:prstGeom>
        </p:spPr>
      </p:pic>
      <p:pic>
        <p:nvPicPr>
          <p:cNvPr id="7" name="图片 6">
            <a:extLst>
              <a:ext uri="{FF2B5EF4-FFF2-40B4-BE49-F238E27FC236}">
                <a16:creationId xmlns:a16="http://schemas.microsoft.com/office/drawing/2014/main" id="{4F7418FB-40F2-BE38-6775-C420D6E991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2786" y="5732110"/>
            <a:ext cx="4743291" cy="760765"/>
          </a:xfrm>
          <a:prstGeom prst="rect">
            <a:avLst/>
          </a:prstGeom>
        </p:spPr>
      </p:pic>
    </p:spTree>
    <p:extLst>
      <p:ext uri="{BB962C8B-B14F-4D97-AF65-F5344CB8AC3E}">
        <p14:creationId xmlns:p14="http://schemas.microsoft.com/office/powerpoint/2010/main" val="40117473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9D5DC-D0E3-E2BC-E664-7F8BFE28A72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580824A-F1E4-82D3-5766-9F49968223F4}"/>
              </a:ext>
            </a:extLst>
          </p:cNvPr>
          <p:cNvSpPr>
            <a:spLocks noGrp="1"/>
          </p:cNvSpPr>
          <p:nvPr>
            <p:ph type="title"/>
          </p:nvPr>
        </p:nvSpPr>
        <p:spPr/>
        <p:txBody>
          <a:bodyPr>
            <a:normAutofit/>
          </a:bodyPr>
          <a:lstStyle/>
          <a:p>
            <a:r>
              <a:rPr lang="en-US" altLang="zh-CN" dirty="0"/>
              <a:t>End-to-End Mechanized Proof of a JIT-Accelerated </a:t>
            </a:r>
            <a:r>
              <a:rPr lang="en-US" altLang="zh-CN" dirty="0" err="1"/>
              <a:t>eBPF</a:t>
            </a:r>
            <a:r>
              <a:rPr lang="en-US" altLang="zh-CN" dirty="0"/>
              <a:t> Virtual Machine for IoT</a:t>
            </a:r>
            <a:endParaRPr lang="zh-CN" altLang="en-US" dirty="0"/>
          </a:p>
        </p:txBody>
      </p:sp>
      <p:sp>
        <p:nvSpPr>
          <p:cNvPr id="3" name="内容占位符 2">
            <a:extLst>
              <a:ext uri="{FF2B5EF4-FFF2-40B4-BE49-F238E27FC236}">
                <a16:creationId xmlns:a16="http://schemas.microsoft.com/office/drawing/2014/main" id="{0FB4AF22-F791-BFB0-92A1-799CF76962BB}"/>
              </a:ext>
            </a:extLst>
          </p:cNvPr>
          <p:cNvSpPr>
            <a:spLocks noGrp="1"/>
          </p:cNvSpPr>
          <p:nvPr>
            <p:ph idx="1"/>
          </p:nvPr>
        </p:nvSpPr>
        <p:spPr/>
        <p:txBody>
          <a:bodyPr/>
          <a:lstStyle/>
          <a:p>
            <a:r>
              <a:rPr lang="zh-CN" altLang="en-US" dirty="0"/>
              <a:t>经过验证的</a:t>
            </a:r>
            <a:r>
              <a:rPr lang="en-US" altLang="zh-CN" dirty="0" err="1"/>
              <a:t>rBPF</a:t>
            </a:r>
            <a:r>
              <a:rPr lang="en-US" altLang="zh-CN" dirty="0"/>
              <a:t> JIT</a:t>
            </a:r>
            <a:r>
              <a:rPr lang="zh-CN" altLang="en-US" dirty="0"/>
              <a:t>编译器</a:t>
            </a:r>
            <a:endParaRPr lang="en-US" altLang="zh-CN" dirty="0"/>
          </a:p>
          <a:p>
            <a:pPr lvl="1"/>
            <a:r>
              <a:rPr lang="en-US" altLang="zh-CN" dirty="0"/>
              <a:t>JIT</a:t>
            </a:r>
            <a:r>
              <a:rPr lang="zh-CN" altLang="en-US" dirty="0"/>
              <a:t>正确性</a:t>
            </a:r>
            <a:endParaRPr lang="en-US" altLang="zh-CN" dirty="0"/>
          </a:p>
          <a:p>
            <a:pPr lvl="2"/>
            <a:r>
              <a:rPr lang="zh-CN" altLang="en-US" dirty="0"/>
              <a:t>文中证明了，对于精化机器的一个步骤“</a:t>
            </a:r>
            <a:r>
              <a:rPr lang="en-US" altLang="zh-CN" dirty="0" err="1"/>
              <a:t>step_A</a:t>
            </a:r>
            <a:r>
              <a:rPr lang="en-US" altLang="zh-CN" dirty="0"/>
              <a:t>”</a:t>
            </a:r>
            <a:r>
              <a:rPr lang="zh-CN" altLang="en-US" dirty="0"/>
              <a:t>，</a:t>
            </a:r>
            <a:r>
              <a:rPr lang="en-US" altLang="zh-CN" dirty="0"/>
              <a:t>TS_A</a:t>
            </a:r>
            <a:r>
              <a:rPr lang="zh-CN" altLang="en-US" dirty="0"/>
              <a:t>与源机器</a:t>
            </a:r>
            <a:r>
              <a:rPr lang="en-US" altLang="zh-CN" dirty="0" err="1"/>
              <a:t>TS_rBPF</a:t>
            </a:r>
            <a:r>
              <a:rPr lang="zh-CN" altLang="en-US" dirty="0"/>
              <a:t>的步骤闭包“</a:t>
            </a:r>
            <a:r>
              <a:rPr lang="en-US" altLang="zh-CN" dirty="0" err="1"/>
              <a:t>step_rBPF</a:t>
            </a:r>
            <a:r>
              <a:rPr lang="en-US" altLang="zh-CN" dirty="0"/>
              <a:t>*”</a:t>
            </a:r>
            <a:r>
              <a:rPr lang="zh-CN" altLang="en-US" dirty="0"/>
              <a:t>具有后向模拟关系。</a:t>
            </a:r>
            <a:endParaRPr lang="en-US" altLang="zh-CN" dirty="0"/>
          </a:p>
          <a:p>
            <a:pPr lvl="2"/>
            <a:endParaRPr lang="en-US" altLang="zh-CN" dirty="0"/>
          </a:p>
          <a:p>
            <a:pPr lvl="2"/>
            <a:endParaRPr lang="en-US" altLang="zh-CN" dirty="0"/>
          </a:p>
          <a:p>
            <a:pPr lvl="2"/>
            <a:endParaRPr lang="en-US" altLang="zh-CN" dirty="0"/>
          </a:p>
          <a:p>
            <a:pPr lvl="2"/>
            <a:endParaRPr lang="en-US" altLang="zh-CN" dirty="0"/>
          </a:p>
          <a:p>
            <a:pPr lvl="2"/>
            <a:r>
              <a:rPr lang="en-US" altLang="zh-CN" dirty="0"/>
              <a:t>HAVM</a:t>
            </a:r>
            <a:r>
              <a:rPr lang="zh-CN" altLang="en-US" dirty="0"/>
              <a:t>转移语义：</a:t>
            </a:r>
            <a:r>
              <a:rPr lang="en-US" altLang="zh-CN" dirty="0"/>
              <a:t>Combiner</a:t>
            </a:r>
            <a:r>
              <a:rPr lang="zh-CN" altLang="en-US" dirty="0"/>
              <a:t>模块调用</a:t>
            </a:r>
            <a:r>
              <a:rPr lang="en-US" altLang="zh-CN" dirty="0"/>
              <a:t>JITALU</a:t>
            </a:r>
            <a:r>
              <a:rPr lang="zh-CN" altLang="en-US" dirty="0"/>
              <a:t>，根据分析结果生成所有二进制代码列表，并将所有</a:t>
            </a:r>
            <a:r>
              <a:rPr lang="en-US" altLang="zh-CN" dirty="0" err="1"/>
              <a:t>jited</a:t>
            </a:r>
            <a:r>
              <a:rPr lang="zh-CN" altLang="en-US" dirty="0"/>
              <a:t>代码组合成一个列表。与源语义相比，目标语义只改变了算术规则。转换函数</a:t>
            </a:r>
            <a:r>
              <a:rPr lang="en-US" altLang="zh-CN" dirty="0"/>
              <a:t>T_ARM</a:t>
            </a:r>
            <a:r>
              <a:rPr lang="zh-CN" altLang="en-US" dirty="0"/>
              <a:t>调用符号</a:t>
            </a:r>
            <a:r>
              <a:rPr lang="en-US" altLang="zh-CN" dirty="0"/>
              <a:t>ARM</a:t>
            </a:r>
            <a:r>
              <a:rPr lang="zh-CN" altLang="en-US" dirty="0"/>
              <a:t>解释器</a:t>
            </a:r>
            <a:r>
              <a:rPr lang="en-US" altLang="zh-CN" dirty="0"/>
              <a:t>bin exec</a:t>
            </a:r>
            <a:r>
              <a:rPr lang="zh-CN" altLang="en-US" dirty="0"/>
              <a:t>（）来执行</a:t>
            </a:r>
            <a:r>
              <a:rPr lang="en-US" altLang="zh-CN" dirty="0" err="1"/>
              <a:t>jited</a:t>
            </a:r>
            <a:r>
              <a:rPr lang="zh-CN" altLang="en-US" dirty="0"/>
              <a:t>代码。</a:t>
            </a:r>
          </a:p>
          <a:p>
            <a:pPr lvl="2"/>
            <a:endParaRPr lang="zh-CN" altLang="en-US" dirty="0"/>
          </a:p>
          <a:p>
            <a:pPr lvl="2"/>
            <a:endParaRPr lang="en-US" altLang="zh-CN" dirty="0"/>
          </a:p>
        </p:txBody>
      </p:sp>
      <p:pic>
        <p:nvPicPr>
          <p:cNvPr id="4" name="图片 3">
            <a:extLst>
              <a:ext uri="{FF2B5EF4-FFF2-40B4-BE49-F238E27FC236}">
                <a16:creationId xmlns:a16="http://schemas.microsoft.com/office/drawing/2014/main" id="{CF3533FF-94E1-BC3B-5608-EDC4C8BDEC6A}"/>
              </a:ext>
            </a:extLst>
          </p:cNvPr>
          <p:cNvPicPr>
            <a:picLocks noChangeAspect="1"/>
          </p:cNvPicPr>
          <p:nvPr/>
        </p:nvPicPr>
        <p:blipFill>
          <a:blip r:embed="rId3"/>
          <a:stretch>
            <a:fillRect/>
          </a:stretch>
        </p:blipFill>
        <p:spPr>
          <a:xfrm>
            <a:off x="2472588" y="3429000"/>
            <a:ext cx="7246824" cy="981524"/>
          </a:xfrm>
          <a:prstGeom prst="rect">
            <a:avLst/>
          </a:prstGeom>
        </p:spPr>
      </p:pic>
      <p:pic>
        <p:nvPicPr>
          <p:cNvPr id="6" name="图片 5">
            <a:extLst>
              <a:ext uri="{FF2B5EF4-FFF2-40B4-BE49-F238E27FC236}">
                <a16:creationId xmlns:a16="http://schemas.microsoft.com/office/drawing/2014/main" id="{F77EB850-831B-AE1F-AFA2-0FC1CF38B0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3431" y="5734129"/>
            <a:ext cx="7115050" cy="885667"/>
          </a:xfrm>
          <a:prstGeom prst="rect">
            <a:avLst/>
          </a:prstGeom>
        </p:spPr>
      </p:pic>
    </p:spTree>
    <p:extLst>
      <p:ext uri="{BB962C8B-B14F-4D97-AF65-F5344CB8AC3E}">
        <p14:creationId xmlns:p14="http://schemas.microsoft.com/office/powerpoint/2010/main" val="10294106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E8054-A96E-0E20-B1D8-C8A274AE4DA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36945A1-6640-32E5-B36A-92DDC024688C}"/>
              </a:ext>
            </a:extLst>
          </p:cNvPr>
          <p:cNvSpPr>
            <a:spLocks noGrp="1"/>
          </p:cNvSpPr>
          <p:nvPr>
            <p:ph type="title"/>
          </p:nvPr>
        </p:nvSpPr>
        <p:spPr/>
        <p:txBody>
          <a:bodyPr>
            <a:normAutofit/>
          </a:bodyPr>
          <a:lstStyle/>
          <a:p>
            <a:r>
              <a:rPr lang="en-US" altLang="zh-CN" dirty="0"/>
              <a:t>End-to-End Mechanized Proof of a JIT-Accelerated </a:t>
            </a:r>
            <a:r>
              <a:rPr lang="en-US" altLang="zh-CN" dirty="0" err="1"/>
              <a:t>eBPF</a:t>
            </a:r>
            <a:r>
              <a:rPr lang="en-US" altLang="zh-CN" dirty="0"/>
              <a:t> Virtual Machine for IoT</a:t>
            </a:r>
            <a:endParaRPr lang="zh-CN" altLang="en-US" dirty="0"/>
          </a:p>
        </p:txBody>
      </p:sp>
      <p:sp>
        <p:nvSpPr>
          <p:cNvPr id="3" name="内容占位符 2">
            <a:extLst>
              <a:ext uri="{FF2B5EF4-FFF2-40B4-BE49-F238E27FC236}">
                <a16:creationId xmlns:a16="http://schemas.microsoft.com/office/drawing/2014/main" id="{58DB88C7-3B53-9D44-2E02-FF61D069F22B}"/>
              </a:ext>
            </a:extLst>
          </p:cNvPr>
          <p:cNvSpPr>
            <a:spLocks noGrp="1"/>
          </p:cNvSpPr>
          <p:nvPr>
            <p:ph idx="1"/>
          </p:nvPr>
        </p:nvSpPr>
        <p:spPr/>
        <p:txBody>
          <a:bodyPr/>
          <a:lstStyle/>
          <a:p>
            <a:r>
              <a:rPr lang="zh-CN" altLang="en-US" dirty="0"/>
              <a:t>经过验证的</a:t>
            </a:r>
            <a:r>
              <a:rPr lang="en-US" altLang="zh-CN" dirty="0" err="1"/>
              <a:t>rBPF</a:t>
            </a:r>
            <a:r>
              <a:rPr lang="en-US" altLang="zh-CN" dirty="0"/>
              <a:t> JIT</a:t>
            </a:r>
            <a:r>
              <a:rPr lang="zh-CN" altLang="en-US" dirty="0"/>
              <a:t>编译器</a:t>
            </a:r>
            <a:endParaRPr lang="en-US" altLang="zh-CN" dirty="0"/>
          </a:p>
          <a:p>
            <a:pPr lvl="1"/>
            <a:r>
              <a:rPr lang="en-US" altLang="zh-CN" dirty="0"/>
              <a:t>JIT</a:t>
            </a:r>
            <a:r>
              <a:rPr lang="zh-CN" altLang="en-US" dirty="0"/>
              <a:t>正确性</a:t>
            </a:r>
            <a:endParaRPr lang="en-US" altLang="zh-CN" dirty="0"/>
          </a:p>
          <a:p>
            <a:pPr lvl="2"/>
            <a:r>
              <a:rPr lang="zh-CN" altLang="en-US" dirty="0"/>
              <a:t>文中还证明了：</a:t>
            </a:r>
            <a:r>
              <a:rPr lang="en-US" altLang="zh-CN" dirty="0"/>
              <a:t> TS_A</a:t>
            </a:r>
            <a:r>
              <a:rPr lang="zh-CN" altLang="en-US" dirty="0"/>
              <a:t>的一个步骤“</a:t>
            </a:r>
            <a:r>
              <a:rPr lang="en-US" altLang="zh-CN" dirty="0" err="1"/>
              <a:t>stepA</a:t>
            </a:r>
            <a:r>
              <a:rPr lang="en-US" altLang="zh-CN" dirty="0"/>
              <a:t>”</a:t>
            </a:r>
            <a:r>
              <a:rPr lang="zh-CN" altLang="en-US" dirty="0"/>
              <a:t>与目标机器</a:t>
            </a:r>
            <a:r>
              <a:rPr lang="en-US" altLang="zh-CN" dirty="0"/>
              <a:t>TS_HAVM</a:t>
            </a:r>
            <a:r>
              <a:rPr lang="zh-CN" altLang="en-US" dirty="0"/>
              <a:t>的一个步“</a:t>
            </a:r>
            <a:r>
              <a:rPr lang="en-US" altLang="zh-CN" dirty="0" err="1"/>
              <a:t>step_HAVM</a:t>
            </a:r>
            <a:r>
              <a:rPr lang="en-US" altLang="zh-CN" dirty="0"/>
              <a:t>”</a:t>
            </a:r>
            <a:r>
              <a:rPr lang="zh-CN" altLang="en-US" dirty="0"/>
              <a:t>具有正向模拟关系。</a:t>
            </a:r>
            <a:endParaRPr lang="en-US" altLang="zh-CN" dirty="0"/>
          </a:p>
          <a:p>
            <a:pPr lvl="2"/>
            <a:endParaRPr lang="en-US" altLang="zh-CN" dirty="0"/>
          </a:p>
          <a:p>
            <a:pPr lvl="2"/>
            <a:endParaRPr lang="en-US" altLang="zh-CN" dirty="0"/>
          </a:p>
          <a:p>
            <a:pPr lvl="2"/>
            <a:endParaRPr lang="en-US" altLang="zh-CN" dirty="0"/>
          </a:p>
          <a:p>
            <a:pPr lvl="2"/>
            <a:endParaRPr lang="en-US" altLang="zh-CN" dirty="0"/>
          </a:p>
          <a:p>
            <a:pPr lvl="2"/>
            <a:r>
              <a:rPr lang="zh-CN" altLang="en-US" dirty="0"/>
              <a:t>从引理</a:t>
            </a:r>
            <a:r>
              <a:rPr lang="en-US" altLang="zh-CN" dirty="0"/>
              <a:t>2</a:t>
            </a:r>
            <a:r>
              <a:rPr lang="zh-CN" altLang="en-US" dirty="0"/>
              <a:t>和引理</a:t>
            </a:r>
            <a:r>
              <a:rPr lang="en-US" altLang="zh-CN" dirty="0"/>
              <a:t>3</a:t>
            </a:r>
            <a:r>
              <a:rPr lang="zh-CN" altLang="en-US" dirty="0"/>
              <a:t>可以证明</a:t>
            </a:r>
            <a:r>
              <a:rPr lang="en-US" altLang="zh-CN" dirty="0" err="1"/>
              <a:t>JITCompiler</a:t>
            </a:r>
            <a:r>
              <a:rPr lang="zh-CN" altLang="en-US" dirty="0"/>
              <a:t>是正确的，因为引理</a:t>
            </a:r>
            <a:r>
              <a:rPr lang="en-US" altLang="zh-CN" dirty="0"/>
              <a:t>3</a:t>
            </a:r>
            <a:r>
              <a:rPr lang="zh-CN" altLang="en-US" dirty="0"/>
              <a:t>中的正向模拟可以重建为反向证明，并从目标到源组合成完整的模拟证明。</a:t>
            </a:r>
            <a:endParaRPr lang="en-US" altLang="zh-CN" dirty="0"/>
          </a:p>
          <a:p>
            <a:pPr lvl="2"/>
            <a:r>
              <a:rPr lang="zh-CN" altLang="en-US" dirty="0"/>
              <a:t>最终通过逐步精化的方法，包括移除中间表示、优化数据结构等，将 </a:t>
            </a:r>
            <a:r>
              <a:rPr lang="en-US" altLang="zh-CN" dirty="0" err="1"/>
              <a:t>JITCompiler</a:t>
            </a:r>
            <a:r>
              <a:rPr lang="en-US" altLang="zh-CN" dirty="0"/>
              <a:t> </a:t>
            </a:r>
            <a:r>
              <a:rPr lang="zh-CN" altLang="en-US" dirty="0"/>
              <a:t>以及</a:t>
            </a:r>
            <a:r>
              <a:rPr lang="en-US" altLang="zh-CN" dirty="0"/>
              <a:t>HAVM (Hybrid Abstract Virtual Machine)</a:t>
            </a:r>
            <a:r>
              <a:rPr lang="zh-CN" altLang="en-US" dirty="0"/>
              <a:t>从理论模型优化为高效的 </a:t>
            </a:r>
            <a:r>
              <a:rPr lang="en-US" altLang="zh-CN" dirty="0"/>
              <a:t>C </a:t>
            </a:r>
            <a:r>
              <a:rPr lang="zh-CN" altLang="en-US" dirty="0"/>
              <a:t>实现。</a:t>
            </a:r>
          </a:p>
          <a:p>
            <a:pPr lvl="2"/>
            <a:endParaRPr lang="zh-CN" altLang="en-US" dirty="0"/>
          </a:p>
          <a:p>
            <a:pPr lvl="2"/>
            <a:endParaRPr lang="en-US" altLang="zh-CN" dirty="0"/>
          </a:p>
        </p:txBody>
      </p:sp>
      <p:pic>
        <p:nvPicPr>
          <p:cNvPr id="5" name="图片 4">
            <a:extLst>
              <a:ext uri="{FF2B5EF4-FFF2-40B4-BE49-F238E27FC236}">
                <a16:creationId xmlns:a16="http://schemas.microsoft.com/office/drawing/2014/main" id="{32B0DD64-0A1A-8479-C330-543C26C552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4966" y="3302147"/>
            <a:ext cx="8122067" cy="1035103"/>
          </a:xfrm>
          <a:prstGeom prst="rect">
            <a:avLst/>
          </a:prstGeom>
        </p:spPr>
      </p:pic>
    </p:spTree>
    <p:extLst>
      <p:ext uri="{BB962C8B-B14F-4D97-AF65-F5344CB8AC3E}">
        <p14:creationId xmlns:p14="http://schemas.microsoft.com/office/powerpoint/2010/main" val="11803170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F91C74-BCA2-108D-E452-213EA54BFD9B}"/>
              </a:ext>
            </a:extLst>
          </p:cNvPr>
          <p:cNvSpPr>
            <a:spLocks noGrp="1"/>
          </p:cNvSpPr>
          <p:nvPr>
            <p:ph type="title"/>
          </p:nvPr>
        </p:nvSpPr>
        <p:spPr/>
        <p:txBody>
          <a:bodyPr/>
          <a:lstStyle/>
          <a:p>
            <a:r>
              <a:rPr lang="en-US" altLang="zh-CN" dirty="0"/>
              <a:t>End-to-End Mechanized Proof of a JIT-Accelerated </a:t>
            </a:r>
            <a:r>
              <a:rPr lang="en-US" altLang="zh-CN" dirty="0" err="1"/>
              <a:t>eBPF</a:t>
            </a:r>
            <a:r>
              <a:rPr lang="en-US" altLang="zh-CN" dirty="0"/>
              <a:t> Virtual Machine for IoT</a:t>
            </a:r>
            <a:endParaRPr lang="zh-CN" altLang="en-US" dirty="0"/>
          </a:p>
        </p:txBody>
      </p:sp>
      <p:sp>
        <p:nvSpPr>
          <p:cNvPr id="3" name="内容占位符 2">
            <a:extLst>
              <a:ext uri="{FF2B5EF4-FFF2-40B4-BE49-F238E27FC236}">
                <a16:creationId xmlns:a16="http://schemas.microsoft.com/office/drawing/2014/main" id="{B960E56F-9B04-B831-A268-83B9EBA9CB29}"/>
              </a:ext>
            </a:extLst>
          </p:cNvPr>
          <p:cNvSpPr>
            <a:spLocks noGrp="1"/>
          </p:cNvSpPr>
          <p:nvPr>
            <p:ph idx="1"/>
          </p:nvPr>
        </p:nvSpPr>
        <p:spPr/>
        <p:txBody>
          <a:bodyPr/>
          <a:lstStyle/>
          <a:p>
            <a:r>
              <a:rPr lang="zh-CN" altLang="en-US" dirty="0"/>
              <a:t>实验评估</a:t>
            </a:r>
            <a:endParaRPr lang="en-US" altLang="zh-CN" dirty="0"/>
          </a:p>
          <a:p>
            <a:pPr lvl="1"/>
            <a:r>
              <a:rPr lang="zh-CN" altLang="en-US" dirty="0"/>
              <a:t>配置：在</a:t>
            </a:r>
            <a:r>
              <a:rPr lang="en-US" altLang="zh-CN" dirty="0"/>
              <a:t>nrf52840dk</a:t>
            </a:r>
            <a:r>
              <a:rPr lang="zh-CN" altLang="en-US" dirty="0"/>
              <a:t>开发板上进行，使用</a:t>
            </a:r>
            <a:r>
              <a:rPr lang="en-US" altLang="zh-CN" dirty="0"/>
              <a:t>Arm Cortex-M4</a:t>
            </a:r>
            <a:r>
              <a:rPr lang="zh-CN" altLang="en-US" dirty="0"/>
              <a:t>微控制器，采用</a:t>
            </a:r>
            <a:r>
              <a:rPr lang="en-US" altLang="zh-CN" dirty="0"/>
              <a:t>32</a:t>
            </a:r>
            <a:r>
              <a:rPr lang="zh-CN" altLang="en-US" dirty="0"/>
              <a:t>位架构（</a:t>
            </a:r>
            <a:r>
              <a:rPr lang="en-US" altLang="zh-CN" dirty="0"/>
              <a:t>Arm-v7m</a:t>
            </a:r>
            <a:r>
              <a:rPr lang="zh-CN" altLang="en-US" dirty="0"/>
              <a:t>）。实验基准代码使用</a:t>
            </a:r>
            <a:r>
              <a:rPr lang="en-US" altLang="zh-CN" dirty="0"/>
              <a:t>Arm GNU</a:t>
            </a:r>
            <a:r>
              <a:rPr lang="zh-CN" altLang="en-US" dirty="0"/>
              <a:t>工具链版本</a:t>
            </a:r>
            <a:r>
              <a:rPr lang="en-US" altLang="zh-CN" dirty="0"/>
              <a:t>12.2</a:t>
            </a:r>
            <a:r>
              <a:rPr lang="zh-CN" altLang="en-US" dirty="0"/>
              <a:t>编译，启用了级别</a:t>
            </a:r>
            <a:r>
              <a:rPr lang="en-US" altLang="zh-CN" dirty="0"/>
              <a:t>2</a:t>
            </a:r>
            <a:r>
              <a:rPr lang="zh-CN" altLang="en-US" dirty="0"/>
              <a:t>优化的</a:t>
            </a:r>
            <a:r>
              <a:rPr lang="en-US" altLang="zh-CN" dirty="0"/>
              <a:t>GCC</a:t>
            </a:r>
            <a:r>
              <a:rPr lang="zh-CN" altLang="en-US" dirty="0"/>
              <a:t>选项</a:t>
            </a:r>
            <a:r>
              <a:rPr lang="en-US" altLang="zh-CN" dirty="0"/>
              <a:t>-</a:t>
            </a:r>
            <a:r>
              <a:rPr lang="en-US" altLang="zh-CN" dirty="0" err="1"/>
              <a:t>foptimize</a:t>
            </a:r>
            <a:r>
              <a:rPr lang="zh-CN" altLang="en-US" dirty="0"/>
              <a:t>同级调用来优化所有尾部递归调用，进而限制堆栈使用，还启用</a:t>
            </a:r>
            <a:r>
              <a:rPr lang="en-US" altLang="zh-CN" dirty="0"/>
              <a:t>-</a:t>
            </a:r>
            <a:r>
              <a:rPr lang="en-US" altLang="zh-CN" dirty="0" err="1"/>
              <a:t>flaign</a:t>
            </a:r>
            <a:r>
              <a:rPr lang="en-US" altLang="zh-CN" dirty="0"/>
              <a:t> functions=16</a:t>
            </a:r>
            <a:r>
              <a:rPr lang="zh-CN" altLang="en-US" dirty="0"/>
              <a:t>，以减少设备上指令缓存引起的性能变化。</a:t>
            </a:r>
            <a:endParaRPr lang="en-US" altLang="zh-CN" dirty="0"/>
          </a:p>
          <a:p>
            <a:pPr lvl="1"/>
            <a:r>
              <a:rPr lang="zh-CN" altLang="en-US" dirty="0"/>
              <a:t>将</a:t>
            </a:r>
            <a:r>
              <a:rPr lang="en-US" altLang="zh-CN" dirty="0"/>
              <a:t>HAVM</a:t>
            </a:r>
            <a:r>
              <a:rPr lang="zh-CN" altLang="en-US" dirty="0"/>
              <a:t>实现与</a:t>
            </a:r>
            <a:r>
              <a:rPr lang="en-US" altLang="zh-CN" dirty="0" err="1"/>
              <a:t>CertrBPF</a:t>
            </a:r>
            <a:r>
              <a:rPr lang="zh-CN" altLang="en-US" dirty="0"/>
              <a:t>和</a:t>
            </a:r>
            <a:r>
              <a:rPr lang="en-US" altLang="zh-CN" dirty="0"/>
              <a:t>Vanilla </a:t>
            </a:r>
            <a:r>
              <a:rPr lang="en-US" altLang="zh-CN" dirty="0" err="1"/>
              <a:t>rBPF</a:t>
            </a:r>
            <a:r>
              <a:rPr lang="zh-CN" altLang="en-US" dirty="0"/>
              <a:t>进行比较：</a:t>
            </a:r>
          </a:p>
        </p:txBody>
      </p:sp>
      <p:pic>
        <p:nvPicPr>
          <p:cNvPr id="5" name="图片 4">
            <a:extLst>
              <a:ext uri="{FF2B5EF4-FFF2-40B4-BE49-F238E27FC236}">
                <a16:creationId xmlns:a16="http://schemas.microsoft.com/office/drawing/2014/main" id="{0E224953-1627-3E7F-906D-1878B2CF1F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9502" y="4795988"/>
            <a:ext cx="8560240" cy="1987652"/>
          </a:xfrm>
          <a:prstGeom prst="rect">
            <a:avLst/>
          </a:prstGeom>
        </p:spPr>
      </p:pic>
    </p:spTree>
    <p:extLst>
      <p:ext uri="{BB962C8B-B14F-4D97-AF65-F5344CB8AC3E}">
        <p14:creationId xmlns:p14="http://schemas.microsoft.com/office/powerpoint/2010/main" val="28606500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29BDF3-DC57-B2A7-53F6-A44F3D3FB360}"/>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16A209A0-53D0-D992-42B8-218E8183A1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2851" y="1914796"/>
            <a:ext cx="8706297" cy="3962604"/>
          </a:xfrm>
        </p:spPr>
      </p:pic>
    </p:spTree>
    <p:extLst>
      <p:ext uri="{BB962C8B-B14F-4D97-AF65-F5344CB8AC3E}">
        <p14:creationId xmlns:p14="http://schemas.microsoft.com/office/powerpoint/2010/main" val="7539526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AB04F7-699F-189D-24EB-3C0EE9B5067E}"/>
              </a:ext>
            </a:extLst>
          </p:cNvPr>
          <p:cNvSpPr>
            <a:spLocks noGrp="1"/>
          </p:cNvSpPr>
          <p:nvPr>
            <p:ph type="title"/>
          </p:nvPr>
        </p:nvSpPr>
        <p:spPr/>
        <p:txBody>
          <a:bodyPr>
            <a:normAutofit fontScale="90000"/>
          </a:bodyPr>
          <a:lstStyle/>
          <a:p>
            <a:r>
              <a:rPr lang="en-US" altLang="zh-CN" dirty="0"/>
              <a:t>A Comprehensive Specification and Verification</a:t>
            </a:r>
            <a:br>
              <a:rPr lang="en-US" altLang="zh-CN" dirty="0"/>
            </a:br>
            <a:r>
              <a:rPr lang="en-US" altLang="zh-CN" dirty="0"/>
              <a:t>of the L4 Microkernel API</a:t>
            </a:r>
            <a:endParaRPr lang="zh-CN" altLang="en-US" dirty="0"/>
          </a:p>
        </p:txBody>
      </p:sp>
      <p:sp>
        <p:nvSpPr>
          <p:cNvPr id="3" name="内容占位符 2">
            <a:extLst>
              <a:ext uri="{FF2B5EF4-FFF2-40B4-BE49-F238E27FC236}">
                <a16:creationId xmlns:a16="http://schemas.microsoft.com/office/drawing/2014/main" id="{7F7FC8A0-7164-0E10-9DC7-B207206A4D6C}"/>
              </a:ext>
            </a:extLst>
          </p:cNvPr>
          <p:cNvSpPr>
            <a:spLocks noGrp="1"/>
          </p:cNvSpPr>
          <p:nvPr>
            <p:ph idx="1"/>
          </p:nvPr>
        </p:nvSpPr>
        <p:spPr/>
        <p:txBody>
          <a:bodyPr/>
          <a:lstStyle/>
          <a:p>
            <a:r>
              <a:rPr lang="zh-CN" altLang="en-US" dirty="0"/>
              <a:t>主要工作</a:t>
            </a:r>
            <a:endParaRPr lang="en-US" altLang="zh-CN" dirty="0"/>
          </a:p>
          <a:p>
            <a:pPr lvl="1"/>
            <a:r>
              <a:rPr lang="zh-CN" altLang="en-US" dirty="0"/>
              <a:t>我们在</a:t>
            </a:r>
            <a:r>
              <a:rPr lang="en-US" altLang="zh-CN" dirty="0"/>
              <a:t>Isabelle/HOL</a:t>
            </a:r>
            <a:r>
              <a:rPr lang="zh-CN" altLang="en-US" dirty="0"/>
              <a:t>中对</a:t>
            </a:r>
            <a:r>
              <a:rPr lang="en-US" altLang="zh-CN" dirty="0"/>
              <a:t>L4 API</a:t>
            </a:r>
            <a:r>
              <a:rPr lang="zh-CN" altLang="en-US" dirty="0"/>
              <a:t>进行了正式验证，具体实施基于</a:t>
            </a:r>
            <a:r>
              <a:rPr lang="en-US" altLang="zh-CN" dirty="0"/>
              <a:t>L4Ka::Pistachio</a:t>
            </a:r>
            <a:r>
              <a:rPr lang="zh-CN" altLang="en-US" dirty="0"/>
              <a:t>的发布版本。</a:t>
            </a:r>
            <a:endParaRPr lang="en-US" altLang="zh-CN" dirty="0"/>
          </a:p>
          <a:p>
            <a:pPr lvl="2"/>
            <a:r>
              <a:rPr lang="zh-CN" altLang="en-US" dirty="0"/>
              <a:t>提出了一个全面的</a:t>
            </a:r>
            <a:r>
              <a:rPr lang="en-US" altLang="zh-CN" dirty="0"/>
              <a:t>L4 API</a:t>
            </a:r>
            <a:r>
              <a:rPr lang="zh-CN" altLang="en-US" dirty="0"/>
              <a:t>形式化规范，可以重用于微内核支持的架构上的所有实现。</a:t>
            </a:r>
            <a:endParaRPr lang="en-US" altLang="zh-CN" dirty="0"/>
          </a:p>
          <a:p>
            <a:pPr lvl="2"/>
            <a:r>
              <a:rPr lang="zh-CN" altLang="en-US" dirty="0"/>
              <a:t>形式化了</a:t>
            </a:r>
            <a:r>
              <a:rPr lang="en-US" altLang="zh-CN" dirty="0"/>
              <a:t>350</a:t>
            </a:r>
            <a:r>
              <a:rPr lang="zh-CN" altLang="en-US" dirty="0"/>
              <a:t>个功能正确性和</a:t>
            </a:r>
            <a:r>
              <a:rPr lang="en-US" altLang="zh-CN" dirty="0"/>
              <a:t>39</a:t>
            </a:r>
            <a:r>
              <a:rPr lang="zh-CN" altLang="en-US" dirty="0"/>
              <a:t>个安全属性。地址空间上的安全属性覆盖了</a:t>
            </a:r>
            <a:r>
              <a:rPr lang="en-US" altLang="zh-CN" dirty="0"/>
              <a:t>Klein</a:t>
            </a:r>
            <a:r>
              <a:rPr lang="zh-CN" altLang="en-US" dirty="0"/>
              <a:t>模型中的所有不变量，同时，该模型中提出了一系列新的关键不变量。</a:t>
            </a:r>
            <a:endParaRPr lang="en-US" altLang="zh-CN" dirty="0"/>
          </a:p>
          <a:p>
            <a:pPr lvl="2"/>
            <a:r>
              <a:rPr lang="zh-CN" altLang="en-US" dirty="0"/>
              <a:t>使用</a:t>
            </a:r>
            <a:r>
              <a:rPr lang="en-US" altLang="zh-CN" dirty="0"/>
              <a:t>Isabelle/HOL</a:t>
            </a:r>
            <a:r>
              <a:rPr lang="zh-CN" altLang="en-US" dirty="0"/>
              <a:t>来证明规范满足这些性质，这提高了</a:t>
            </a:r>
            <a:r>
              <a:rPr lang="en-US" altLang="zh-CN" dirty="0"/>
              <a:t>L4 API</a:t>
            </a:r>
            <a:r>
              <a:rPr lang="zh-CN" altLang="en-US" dirty="0"/>
              <a:t>的正确性和可靠性。此外，在这个阶段，我们提出了几个重写规则和推理步骤来提高证明效率</a:t>
            </a:r>
            <a:endParaRPr lang="en-US" altLang="zh-CN" dirty="0"/>
          </a:p>
          <a:p>
            <a:pPr lvl="2"/>
            <a:r>
              <a:rPr lang="zh-CN" altLang="en-US" dirty="0"/>
              <a:t>修复</a:t>
            </a:r>
            <a:r>
              <a:rPr lang="en-US" altLang="zh-CN" dirty="0"/>
              <a:t>L4</a:t>
            </a:r>
            <a:r>
              <a:rPr lang="zh-CN" altLang="en-US" dirty="0"/>
              <a:t>参考手册和微内核的源代码中共</a:t>
            </a:r>
            <a:r>
              <a:rPr lang="en-US" altLang="zh-CN" dirty="0"/>
              <a:t>10</a:t>
            </a:r>
            <a:r>
              <a:rPr lang="zh-CN" altLang="en-US" dirty="0"/>
              <a:t>个错误。</a:t>
            </a:r>
          </a:p>
        </p:txBody>
      </p:sp>
    </p:spTree>
    <p:extLst>
      <p:ext uri="{BB962C8B-B14F-4D97-AF65-F5344CB8AC3E}">
        <p14:creationId xmlns:p14="http://schemas.microsoft.com/office/powerpoint/2010/main" val="12183933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123026-F5C7-EC66-6F0D-4A10FCDB0A74}"/>
              </a:ext>
            </a:extLst>
          </p:cNvPr>
          <p:cNvSpPr>
            <a:spLocks noGrp="1"/>
          </p:cNvSpPr>
          <p:nvPr>
            <p:ph type="title"/>
          </p:nvPr>
        </p:nvSpPr>
        <p:spPr/>
        <p:txBody>
          <a:bodyPr>
            <a:normAutofit fontScale="90000"/>
          </a:bodyPr>
          <a:lstStyle/>
          <a:p>
            <a:r>
              <a:rPr lang="en-US" altLang="zh-CN" dirty="0"/>
              <a:t>A Comprehensive Specification and Verification</a:t>
            </a:r>
            <a:br>
              <a:rPr lang="en-US" altLang="zh-CN" dirty="0"/>
            </a:br>
            <a:r>
              <a:rPr lang="en-US" altLang="zh-CN" dirty="0"/>
              <a:t>of the L4 Microkernel API</a:t>
            </a:r>
            <a:endParaRPr lang="zh-CN" altLang="en-US" dirty="0"/>
          </a:p>
        </p:txBody>
      </p:sp>
      <p:sp>
        <p:nvSpPr>
          <p:cNvPr id="3" name="内容占位符 2">
            <a:extLst>
              <a:ext uri="{FF2B5EF4-FFF2-40B4-BE49-F238E27FC236}">
                <a16:creationId xmlns:a16="http://schemas.microsoft.com/office/drawing/2014/main" id="{C12AC7F3-30F9-06A8-83F4-D923408D2D6D}"/>
              </a:ext>
            </a:extLst>
          </p:cNvPr>
          <p:cNvSpPr>
            <a:spLocks noGrp="1"/>
          </p:cNvSpPr>
          <p:nvPr>
            <p:ph idx="1"/>
          </p:nvPr>
        </p:nvSpPr>
        <p:spPr/>
        <p:txBody>
          <a:bodyPr/>
          <a:lstStyle/>
          <a:p>
            <a:r>
              <a:rPr lang="en-US" altLang="zh-CN" dirty="0"/>
              <a:t>L4 API</a:t>
            </a:r>
            <a:r>
              <a:rPr lang="zh-CN" altLang="en-US" dirty="0"/>
              <a:t>形式化规范</a:t>
            </a:r>
            <a:endParaRPr lang="en-US" altLang="zh-CN" dirty="0"/>
          </a:p>
          <a:p>
            <a:pPr lvl="1"/>
            <a:r>
              <a:rPr lang="zh-CN" altLang="en-US" dirty="0"/>
              <a:t>首先定义常量和类型，然后给出状态和初始状态的定义，接下来根据不同模块状态转换，最后提供高可重用性的参数化抽象模型。</a:t>
            </a:r>
          </a:p>
        </p:txBody>
      </p:sp>
      <p:pic>
        <p:nvPicPr>
          <p:cNvPr id="5" name="图片 4">
            <a:extLst>
              <a:ext uri="{FF2B5EF4-FFF2-40B4-BE49-F238E27FC236}">
                <a16:creationId xmlns:a16="http://schemas.microsoft.com/office/drawing/2014/main" id="{65E37E22-1C6D-E1EF-3E47-BD8FBD6C6F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449" y="3275175"/>
            <a:ext cx="4004335" cy="3467460"/>
          </a:xfrm>
          <a:prstGeom prst="rect">
            <a:avLst/>
          </a:prstGeom>
        </p:spPr>
      </p:pic>
      <p:pic>
        <p:nvPicPr>
          <p:cNvPr id="6" name="图片 5">
            <a:extLst>
              <a:ext uri="{FF2B5EF4-FFF2-40B4-BE49-F238E27FC236}">
                <a16:creationId xmlns:a16="http://schemas.microsoft.com/office/drawing/2014/main" id="{276A905D-C77C-BF32-9118-FC7475EAB6BF}"/>
              </a:ext>
            </a:extLst>
          </p:cNvPr>
          <p:cNvPicPr>
            <a:picLocks noChangeAspect="1"/>
          </p:cNvPicPr>
          <p:nvPr/>
        </p:nvPicPr>
        <p:blipFill>
          <a:blip r:embed="rId4"/>
          <a:stretch>
            <a:fillRect/>
          </a:stretch>
        </p:blipFill>
        <p:spPr>
          <a:xfrm>
            <a:off x="5707035" y="3187934"/>
            <a:ext cx="6079015" cy="3548180"/>
          </a:xfrm>
          <a:prstGeom prst="rect">
            <a:avLst/>
          </a:prstGeom>
        </p:spPr>
      </p:pic>
    </p:spTree>
    <p:extLst>
      <p:ext uri="{BB962C8B-B14F-4D97-AF65-F5344CB8AC3E}">
        <p14:creationId xmlns:p14="http://schemas.microsoft.com/office/powerpoint/2010/main" val="532776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31C63-3438-4EB0-99CA-6F03702BD39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11A6563-F861-1D49-C8E6-EE605387C38C}"/>
              </a:ext>
            </a:extLst>
          </p:cNvPr>
          <p:cNvSpPr>
            <a:spLocks noGrp="1"/>
          </p:cNvSpPr>
          <p:nvPr>
            <p:ph type="title"/>
          </p:nvPr>
        </p:nvSpPr>
        <p:spPr/>
        <p:txBody>
          <a:bodyPr/>
          <a:lstStyle/>
          <a:p>
            <a:r>
              <a:rPr lang="en-US" altLang="zh-CN" dirty="0"/>
              <a:t>seL4: Formal Verification of an OS Kernel</a:t>
            </a:r>
            <a:endParaRPr lang="zh-CN" altLang="en-US" dirty="0"/>
          </a:p>
        </p:txBody>
      </p:sp>
      <p:sp>
        <p:nvSpPr>
          <p:cNvPr id="3" name="内容占位符 2">
            <a:extLst>
              <a:ext uri="{FF2B5EF4-FFF2-40B4-BE49-F238E27FC236}">
                <a16:creationId xmlns:a16="http://schemas.microsoft.com/office/drawing/2014/main" id="{09C2FC11-F9C8-58A3-CC78-8FE1D7F91512}"/>
              </a:ext>
            </a:extLst>
          </p:cNvPr>
          <p:cNvSpPr>
            <a:spLocks noGrp="1"/>
          </p:cNvSpPr>
          <p:nvPr>
            <p:ph idx="1"/>
          </p:nvPr>
        </p:nvSpPr>
        <p:spPr/>
        <p:txBody>
          <a:bodyPr/>
          <a:lstStyle/>
          <a:p>
            <a:r>
              <a:rPr lang="zh-CN" altLang="en-US" dirty="0"/>
              <a:t>背景</a:t>
            </a:r>
            <a:endParaRPr lang="en-US" altLang="zh-CN" dirty="0"/>
          </a:p>
          <a:p>
            <a:pPr lvl="1"/>
            <a:r>
              <a:rPr lang="en-US" altLang="zh-CN" dirty="0"/>
              <a:t>seL4</a:t>
            </a:r>
            <a:r>
              <a:rPr lang="zh-CN" altLang="en-US" dirty="0"/>
              <a:t>是源自</a:t>
            </a:r>
            <a:r>
              <a:rPr lang="en-US" altLang="zh-CN" dirty="0"/>
              <a:t>L4</a:t>
            </a:r>
            <a:r>
              <a:rPr lang="zh-CN" altLang="en-US" dirty="0"/>
              <a:t>的第三代微内核，由</a:t>
            </a:r>
            <a:r>
              <a:rPr lang="en-US" altLang="zh-CN" dirty="0"/>
              <a:t>8700</a:t>
            </a:r>
            <a:r>
              <a:rPr lang="zh-CN" altLang="en-US" dirty="0"/>
              <a:t>行</a:t>
            </a:r>
            <a:r>
              <a:rPr lang="en-US" altLang="zh-CN" dirty="0"/>
              <a:t>C</a:t>
            </a:r>
            <a:r>
              <a:rPr lang="zh-CN" altLang="en-US" dirty="0"/>
              <a:t>代码和</a:t>
            </a:r>
            <a:r>
              <a:rPr lang="en-US" altLang="zh-CN" dirty="0"/>
              <a:t>600</a:t>
            </a:r>
            <a:r>
              <a:rPr lang="zh-CN" altLang="en-US" dirty="0"/>
              <a:t>行汇编程序组成。其性能可与其他高性能</a:t>
            </a:r>
            <a:r>
              <a:rPr lang="en-US" altLang="zh-CN" dirty="0"/>
              <a:t>L4</a:t>
            </a:r>
            <a:r>
              <a:rPr lang="zh-CN" altLang="en-US" dirty="0"/>
              <a:t>内核相媲美。其具有虚拟地址空间、线程、进程间通信（</a:t>
            </a:r>
            <a:r>
              <a:rPr lang="en-US" altLang="zh-CN" dirty="0"/>
              <a:t>IPC</a:t>
            </a:r>
            <a:r>
              <a:rPr lang="zh-CN" altLang="en-US" dirty="0"/>
              <a:t>）的抽象，以及与大多数</a:t>
            </a:r>
            <a:r>
              <a:rPr lang="en-US" altLang="zh-CN" dirty="0"/>
              <a:t>L4</a:t>
            </a:r>
            <a:r>
              <a:rPr lang="zh-CN" altLang="en-US" dirty="0"/>
              <a:t>内核不同的授权功能。</a:t>
            </a:r>
            <a:endParaRPr lang="en-US" altLang="zh-CN" dirty="0"/>
          </a:p>
          <a:p>
            <a:pPr lvl="1"/>
            <a:r>
              <a:rPr lang="zh-CN" altLang="en-US" dirty="0"/>
              <a:t>内核设计过程：通过 </a:t>
            </a:r>
            <a:r>
              <a:rPr lang="en-US" altLang="zh-CN" dirty="0"/>
              <a:t>Haskell </a:t>
            </a:r>
            <a:r>
              <a:rPr lang="zh-CN" altLang="en-US" dirty="0"/>
              <a:t>作为桥梁，实现了</a:t>
            </a:r>
            <a:r>
              <a:rPr lang="en-US" altLang="zh-CN" dirty="0"/>
              <a:t>OS</a:t>
            </a:r>
            <a:r>
              <a:rPr lang="zh-CN" altLang="en-US" dirty="0"/>
              <a:t>开发者的高性能目标与形式化方法开发者的验证需求之间的平衡。尽管 </a:t>
            </a:r>
            <a:r>
              <a:rPr lang="en-US" altLang="zh-CN" dirty="0"/>
              <a:t>Haskell </a:t>
            </a:r>
            <a:r>
              <a:rPr lang="zh-CN" altLang="en-US" dirty="0"/>
              <a:t>原型提供了验证与仿真的便利，但最终的生产内核仍需手动用 </a:t>
            </a:r>
            <a:r>
              <a:rPr lang="en-US" altLang="zh-CN" dirty="0"/>
              <a:t>C </a:t>
            </a:r>
            <a:r>
              <a:rPr lang="zh-CN" altLang="en-US" dirty="0"/>
              <a:t>语言实现以满足实时性和性能需求。</a:t>
            </a:r>
          </a:p>
        </p:txBody>
      </p:sp>
    </p:spTree>
    <p:extLst>
      <p:ext uri="{BB962C8B-B14F-4D97-AF65-F5344CB8AC3E}">
        <p14:creationId xmlns:p14="http://schemas.microsoft.com/office/powerpoint/2010/main" val="12906833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D21890-5BCB-156A-3D9D-CDB273E32A0A}"/>
              </a:ext>
            </a:extLst>
          </p:cNvPr>
          <p:cNvSpPr>
            <a:spLocks noGrp="1"/>
          </p:cNvSpPr>
          <p:nvPr>
            <p:ph type="title"/>
          </p:nvPr>
        </p:nvSpPr>
        <p:spPr/>
        <p:txBody>
          <a:bodyPr>
            <a:normAutofit fontScale="90000"/>
          </a:bodyPr>
          <a:lstStyle/>
          <a:p>
            <a:r>
              <a:rPr lang="en-US" altLang="zh-CN" dirty="0"/>
              <a:t>A Comprehensive Specification and Verification</a:t>
            </a:r>
            <a:br>
              <a:rPr lang="en-US" altLang="zh-CN" dirty="0"/>
            </a:br>
            <a:r>
              <a:rPr lang="en-US" altLang="zh-CN" dirty="0"/>
              <a:t>of the L4 Microkernel API</a:t>
            </a:r>
            <a:endParaRPr lang="zh-CN" altLang="en-US" dirty="0"/>
          </a:p>
        </p:txBody>
      </p:sp>
      <p:sp>
        <p:nvSpPr>
          <p:cNvPr id="3" name="内容占位符 2">
            <a:extLst>
              <a:ext uri="{FF2B5EF4-FFF2-40B4-BE49-F238E27FC236}">
                <a16:creationId xmlns:a16="http://schemas.microsoft.com/office/drawing/2014/main" id="{55A8363C-809F-765C-D807-503F2EF8696F}"/>
              </a:ext>
            </a:extLst>
          </p:cNvPr>
          <p:cNvSpPr>
            <a:spLocks noGrp="1"/>
          </p:cNvSpPr>
          <p:nvPr>
            <p:ph idx="1"/>
          </p:nvPr>
        </p:nvSpPr>
        <p:spPr/>
        <p:txBody>
          <a:bodyPr/>
          <a:lstStyle/>
          <a:p>
            <a:r>
              <a:rPr lang="zh-CN" altLang="en-US" dirty="0"/>
              <a:t>功能正确性和安全性的形式化</a:t>
            </a:r>
            <a:endParaRPr lang="en-US" altLang="zh-CN" dirty="0"/>
          </a:p>
          <a:p>
            <a:pPr lvl="1"/>
            <a:r>
              <a:rPr lang="zh-CN" altLang="en-US" dirty="0"/>
              <a:t>文章总共形式化了</a:t>
            </a:r>
            <a:r>
              <a:rPr lang="en-US" altLang="zh-CN" dirty="0"/>
              <a:t>350</a:t>
            </a:r>
            <a:r>
              <a:rPr lang="zh-CN" altLang="en-US" dirty="0"/>
              <a:t>个功能正确性和</a:t>
            </a:r>
            <a:r>
              <a:rPr lang="en-US" altLang="zh-CN" dirty="0"/>
              <a:t>39</a:t>
            </a:r>
            <a:r>
              <a:rPr lang="zh-CN" altLang="en-US" dirty="0"/>
              <a:t>个安全属性。</a:t>
            </a:r>
            <a:endParaRPr lang="en-US" altLang="zh-CN" dirty="0"/>
          </a:p>
          <a:p>
            <a:pPr lvl="2"/>
            <a:r>
              <a:rPr lang="zh-CN" altLang="en-US" dirty="0"/>
              <a:t>功能正确性意味着程序对给定的输入有正确的输出。</a:t>
            </a:r>
            <a:endParaRPr lang="en-US" altLang="zh-CN" dirty="0"/>
          </a:p>
          <a:p>
            <a:pPr lvl="2"/>
            <a:endParaRPr lang="en-US" altLang="zh-CN" dirty="0"/>
          </a:p>
          <a:p>
            <a:pPr lvl="2"/>
            <a:endParaRPr lang="en-US" altLang="zh-CN" dirty="0"/>
          </a:p>
          <a:p>
            <a:pPr lvl="2"/>
            <a:endParaRPr lang="en-US" altLang="zh-CN" dirty="0"/>
          </a:p>
          <a:p>
            <a:pPr lvl="2"/>
            <a:r>
              <a:rPr lang="zh-CN" altLang="en-US" dirty="0"/>
              <a:t>安全属性表示在整个状态空间中没有不安全的状态，可表示为一系列不变量。</a:t>
            </a:r>
            <a:endParaRPr lang="en-US" altLang="zh-CN" dirty="0"/>
          </a:p>
          <a:p>
            <a:pPr lvl="2"/>
            <a:endParaRPr lang="zh-CN" altLang="en-US" dirty="0"/>
          </a:p>
          <a:p>
            <a:pPr lvl="2"/>
            <a:endParaRPr lang="zh-CN" altLang="en-US" dirty="0"/>
          </a:p>
        </p:txBody>
      </p:sp>
      <p:pic>
        <p:nvPicPr>
          <p:cNvPr id="7" name="图片 6">
            <a:extLst>
              <a:ext uri="{FF2B5EF4-FFF2-40B4-BE49-F238E27FC236}">
                <a16:creationId xmlns:a16="http://schemas.microsoft.com/office/drawing/2014/main" id="{740FA6FC-9EC1-0310-96B8-95199D7966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7150" y="3115517"/>
            <a:ext cx="6007761" cy="794873"/>
          </a:xfrm>
          <a:prstGeom prst="rect">
            <a:avLst/>
          </a:prstGeom>
        </p:spPr>
      </p:pic>
      <p:pic>
        <p:nvPicPr>
          <p:cNvPr id="9" name="图片 8">
            <a:extLst>
              <a:ext uri="{FF2B5EF4-FFF2-40B4-BE49-F238E27FC236}">
                <a16:creationId xmlns:a16="http://schemas.microsoft.com/office/drawing/2014/main" id="{2129D110-5834-C63A-508B-6087476D34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7150" y="4673733"/>
            <a:ext cx="5812506" cy="727585"/>
          </a:xfrm>
          <a:prstGeom prst="rect">
            <a:avLst/>
          </a:prstGeom>
        </p:spPr>
      </p:pic>
    </p:spTree>
    <p:extLst>
      <p:ext uri="{BB962C8B-B14F-4D97-AF65-F5344CB8AC3E}">
        <p14:creationId xmlns:p14="http://schemas.microsoft.com/office/powerpoint/2010/main" val="42037425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93E491-3519-ABAC-909D-28640A30F8D1}"/>
              </a:ext>
            </a:extLst>
          </p:cNvPr>
          <p:cNvSpPr>
            <a:spLocks noGrp="1"/>
          </p:cNvSpPr>
          <p:nvPr>
            <p:ph type="title"/>
          </p:nvPr>
        </p:nvSpPr>
        <p:spPr/>
        <p:txBody>
          <a:bodyPr>
            <a:normAutofit fontScale="90000"/>
          </a:bodyPr>
          <a:lstStyle/>
          <a:p>
            <a:r>
              <a:rPr lang="en-US" altLang="zh-CN" dirty="0"/>
              <a:t>A Comprehensive Specification and Verification</a:t>
            </a:r>
            <a:br>
              <a:rPr lang="en-US" altLang="zh-CN" dirty="0"/>
            </a:br>
            <a:r>
              <a:rPr lang="en-US" altLang="zh-CN" dirty="0"/>
              <a:t>of the L4 Microkernel API</a:t>
            </a:r>
            <a:endParaRPr lang="zh-CN" altLang="en-US" dirty="0"/>
          </a:p>
        </p:txBody>
      </p:sp>
      <p:sp>
        <p:nvSpPr>
          <p:cNvPr id="3" name="内容占位符 2">
            <a:extLst>
              <a:ext uri="{FF2B5EF4-FFF2-40B4-BE49-F238E27FC236}">
                <a16:creationId xmlns:a16="http://schemas.microsoft.com/office/drawing/2014/main" id="{464C2C9B-DC8B-1669-C300-230A157206DD}"/>
              </a:ext>
            </a:extLst>
          </p:cNvPr>
          <p:cNvSpPr>
            <a:spLocks noGrp="1"/>
          </p:cNvSpPr>
          <p:nvPr>
            <p:ph idx="1"/>
          </p:nvPr>
        </p:nvSpPr>
        <p:spPr/>
        <p:txBody>
          <a:bodyPr/>
          <a:lstStyle/>
          <a:p>
            <a:r>
              <a:rPr lang="zh-CN" altLang="en-US" dirty="0"/>
              <a:t>形式化验证</a:t>
            </a:r>
            <a:endParaRPr lang="en-US" altLang="zh-CN" dirty="0"/>
          </a:p>
          <a:p>
            <a:pPr lvl="1"/>
            <a:r>
              <a:rPr lang="zh-CN" altLang="en-US" dirty="0"/>
              <a:t>证明工作包含三部分：功能正确性、安全属性和抽象模型与具体模型之间的精化。</a:t>
            </a:r>
            <a:endParaRPr lang="en-US" altLang="zh-CN" dirty="0"/>
          </a:p>
          <a:p>
            <a:pPr lvl="1"/>
            <a:r>
              <a:rPr lang="zh-CN" altLang="en-US" dirty="0"/>
              <a:t>同时提出几个重写规则和推理步骤。</a:t>
            </a:r>
          </a:p>
        </p:txBody>
      </p:sp>
    </p:spTree>
    <p:extLst>
      <p:ext uri="{BB962C8B-B14F-4D97-AF65-F5344CB8AC3E}">
        <p14:creationId xmlns:p14="http://schemas.microsoft.com/office/powerpoint/2010/main" val="19571482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FB874-9C28-ED55-F2CC-419AAA3A796D}"/>
              </a:ext>
            </a:extLst>
          </p:cNvPr>
          <p:cNvSpPr>
            <a:spLocks noGrp="1"/>
          </p:cNvSpPr>
          <p:nvPr>
            <p:ph type="title"/>
          </p:nvPr>
        </p:nvSpPr>
        <p:spPr/>
        <p:txBody>
          <a:bodyPr>
            <a:normAutofit fontScale="90000"/>
          </a:bodyPr>
          <a:lstStyle/>
          <a:p>
            <a:r>
              <a:rPr lang="en-US" altLang="zh-CN" dirty="0"/>
              <a:t>A Comprehensive Specification and Verification</a:t>
            </a:r>
            <a:br>
              <a:rPr lang="en-US" altLang="zh-CN" dirty="0"/>
            </a:br>
            <a:r>
              <a:rPr lang="en-US" altLang="zh-CN" dirty="0"/>
              <a:t>of the L4 Microkernel API</a:t>
            </a:r>
            <a:endParaRPr lang="zh-CN" altLang="en-US" dirty="0"/>
          </a:p>
        </p:txBody>
      </p:sp>
      <p:sp>
        <p:nvSpPr>
          <p:cNvPr id="3" name="内容占位符 2">
            <a:extLst>
              <a:ext uri="{FF2B5EF4-FFF2-40B4-BE49-F238E27FC236}">
                <a16:creationId xmlns:a16="http://schemas.microsoft.com/office/drawing/2014/main" id="{BCBC3BD7-8269-9333-DAAC-EA2C20CBEDA8}"/>
              </a:ext>
            </a:extLst>
          </p:cNvPr>
          <p:cNvSpPr>
            <a:spLocks noGrp="1"/>
          </p:cNvSpPr>
          <p:nvPr>
            <p:ph idx="1"/>
          </p:nvPr>
        </p:nvSpPr>
        <p:spPr/>
        <p:txBody>
          <a:bodyPr/>
          <a:lstStyle/>
          <a:p>
            <a:r>
              <a:rPr lang="zh-CN" altLang="en-US" dirty="0"/>
              <a:t>证明工作</a:t>
            </a:r>
            <a:endParaRPr lang="en-US" altLang="zh-CN" dirty="0"/>
          </a:p>
          <a:p>
            <a:pPr lvl="1"/>
            <a:r>
              <a:rPr lang="zh-CN" altLang="en-US" dirty="0"/>
              <a:t>工作包括大约</a:t>
            </a:r>
            <a:r>
              <a:rPr lang="en-US" altLang="zh-CN" dirty="0"/>
              <a:t>1.5K</a:t>
            </a:r>
            <a:r>
              <a:rPr lang="zh-CN" altLang="en-US" dirty="0"/>
              <a:t>行的规范代码和约</a:t>
            </a:r>
            <a:r>
              <a:rPr lang="en-US" altLang="zh-CN" dirty="0"/>
              <a:t>29K</a:t>
            </a:r>
            <a:r>
              <a:rPr lang="zh-CN" altLang="en-US" dirty="0"/>
              <a:t>行的证明，大约需要</a:t>
            </a:r>
            <a:r>
              <a:rPr lang="en-US" altLang="zh-CN" dirty="0"/>
              <a:t>15</a:t>
            </a:r>
            <a:r>
              <a:rPr lang="zh-CN" altLang="en-US" dirty="0"/>
              <a:t>个人月。</a:t>
            </a:r>
          </a:p>
        </p:txBody>
      </p:sp>
      <p:pic>
        <p:nvPicPr>
          <p:cNvPr id="4" name="图片 3">
            <a:extLst>
              <a:ext uri="{FF2B5EF4-FFF2-40B4-BE49-F238E27FC236}">
                <a16:creationId xmlns:a16="http://schemas.microsoft.com/office/drawing/2014/main" id="{C91FE0F1-1CCB-2A90-73F9-07C42542D09E}"/>
              </a:ext>
            </a:extLst>
          </p:cNvPr>
          <p:cNvPicPr>
            <a:picLocks noChangeAspect="1"/>
          </p:cNvPicPr>
          <p:nvPr/>
        </p:nvPicPr>
        <p:blipFill>
          <a:blip r:embed="rId2"/>
          <a:stretch>
            <a:fillRect/>
          </a:stretch>
        </p:blipFill>
        <p:spPr>
          <a:xfrm>
            <a:off x="1986594" y="3299852"/>
            <a:ext cx="8218811" cy="2818411"/>
          </a:xfrm>
          <a:prstGeom prst="rect">
            <a:avLst/>
          </a:prstGeom>
        </p:spPr>
      </p:pic>
    </p:spTree>
    <p:extLst>
      <p:ext uri="{BB962C8B-B14F-4D97-AF65-F5344CB8AC3E}">
        <p14:creationId xmlns:p14="http://schemas.microsoft.com/office/powerpoint/2010/main" val="33724498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D47545-B867-8D15-3E0A-088434EC5C59}"/>
              </a:ext>
            </a:extLst>
          </p:cNvPr>
          <p:cNvSpPr>
            <a:spLocks noGrp="1"/>
          </p:cNvSpPr>
          <p:nvPr>
            <p:ph type="title"/>
          </p:nvPr>
        </p:nvSpPr>
        <p:spPr/>
        <p:txBody>
          <a:bodyPr>
            <a:normAutofit fontScale="90000"/>
          </a:bodyPr>
          <a:lstStyle/>
          <a:p>
            <a:r>
              <a:rPr lang="en-US" altLang="zh-CN" dirty="0"/>
              <a:t>A Comprehensive Specification and Verification</a:t>
            </a:r>
            <a:br>
              <a:rPr lang="en-US" altLang="zh-CN" dirty="0"/>
            </a:br>
            <a:r>
              <a:rPr lang="en-US" altLang="zh-CN" dirty="0"/>
              <a:t>of the L4 Microkernel API</a:t>
            </a:r>
            <a:endParaRPr lang="zh-CN" altLang="en-US" dirty="0"/>
          </a:p>
        </p:txBody>
      </p:sp>
      <p:sp>
        <p:nvSpPr>
          <p:cNvPr id="3" name="内容占位符 2">
            <a:extLst>
              <a:ext uri="{FF2B5EF4-FFF2-40B4-BE49-F238E27FC236}">
                <a16:creationId xmlns:a16="http://schemas.microsoft.com/office/drawing/2014/main" id="{207ACFC2-B461-1C7B-5225-D6E0457F54A0}"/>
              </a:ext>
            </a:extLst>
          </p:cNvPr>
          <p:cNvSpPr>
            <a:spLocks noGrp="1"/>
          </p:cNvSpPr>
          <p:nvPr>
            <p:ph idx="1"/>
          </p:nvPr>
        </p:nvSpPr>
        <p:spPr/>
        <p:txBody>
          <a:bodyPr/>
          <a:lstStyle/>
          <a:p>
            <a:r>
              <a:rPr lang="zh-CN" altLang="en-US" dirty="0"/>
              <a:t>问题修复</a:t>
            </a:r>
            <a:endParaRPr lang="en-US" altLang="zh-CN" dirty="0"/>
          </a:p>
          <a:p>
            <a:pPr lvl="1"/>
            <a:r>
              <a:rPr lang="zh-CN" altLang="en-US" dirty="0"/>
              <a:t>在规范和验证过程中发现了</a:t>
            </a:r>
            <a:r>
              <a:rPr lang="en-US" altLang="zh-CN" dirty="0"/>
              <a:t>10</a:t>
            </a:r>
            <a:r>
              <a:rPr lang="zh-CN" altLang="en-US" dirty="0"/>
              <a:t>个违反功能正确性和安全性的错误，可分为</a:t>
            </a:r>
            <a:r>
              <a:rPr lang="en-US" altLang="zh-CN" dirty="0"/>
              <a:t>6</a:t>
            </a:r>
            <a:r>
              <a:rPr lang="zh-CN" altLang="en-US" dirty="0"/>
              <a:t>类</a:t>
            </a:r>
            <a:endParaRPr lang="en-US" altLang="zh-CN" dirty="0"/>
          </a:p>
          <a:p>
            <a:pPr lvl="2"/>
            <a:r>
              <a:rPr lang="zh-CN" altLang="en-US" dirty="0"/>
              <a:t>越界访问：在源代码中添加一个条件表达式，限制目标线程标识符</a:t>
            </a:r>
            <a:r>
              <a:rPr lang="en-US" altLang="zh-CN" dirty="0" err="1"/>
              <a:t>dest-tid</a:t>
            </a:r>
            <a:r>
              <a:rPr lang="zh-CN" altLang="en-US" dirty="0"/>
              <a:t>的范围。</a:t>
            </a:r>
            <a:endParaRPr lang="en-US" altLang="zh-CN" dirty="0"/>
          </a:p>
          <a:p>
            <a:pPr lvl="2"/>
            <a:r>
              <a:rPr lang="zh-CN" altLang="en-US" dirty="0"/>
              <a:t>非法删除：源代码允许特权线程删除任何非特权线程，可能会导致异常发生。</a:t>
            </a:r>
            <a:endParaRPr lang="en-US" altLang="zh-CN" dirty="0"/>
          </a:p>
          <a:p>
            <a:pPr lvl="2"/>
            <a:r>
              <a:rPr lang="zh-CN" altLang="en-US" dirty="0"/>
              <a:t>缺乏有效性检查：系统调用</a:t>
            </a:r>
            <a:r>
              <a:rPr lang="en-US" altLang="zh-CN" dirty="0"/>
              <a:t>T </a:t>
            </a:r>
            <a:r>
              <a:rPr lang="en-US" altLang="zh-CN" dirty="0" err="1"/>
              <a:t>ThreadControl</a:t>
            </a:r>
            <a:r>
              <a:rPr lang="zh-CN" altLang="en-US" dirty="0"/>
              <a:t>不检查参数调度器</a:t>
            </a:r>
            <a:r>
              <a:rPr lang="en-US" altLang="zh-CN" dirty="0" err="1"/>
              <a:t>tid</a:t>
            </a:r>
            <a:r>
              <a:rPr lang="zh-CN" altLang="en-US" dirty="0"/>
              <a:t>的标识符是否有效。</a:t>
            </a:r>
            <a:endParaRPr lang="en-US" altLang="zh-CN" dirty="0"/>
          </a:p>
          <a:p>
            <a:pPr lvl="2"/>
            <a:r>
              <a:rPr lang="zh-CN" altLang="en-US" dirty="0"/>
              <a:t>定义不完善：在对激活线程的功能进行建模时，激活操作失败的情况没有得到处理。</a:t>
            </a:r>
            <a:endParaRPr lang="en-US" altLang="zh-CN" dirty="0"/>
          </a:p>
          <a:p>
            <a:pPr lvl="2"/>
            <a:r>
              <a:rPr lang="zh-CN" altLang="en-US" dirty="0"/>
              <a:t>初始化不完整：源代码的头文件</a:t>
            </a:r>
            <a:r>
              <a:rPr lang="en-US" altLang="zh-CN" dirty="0" err="1"/>
              <a:t>schedule.h</a:t>
            </a:r>
            <a:r>
              <a:rPr lang="zh-CN" altLang="en-US" dirty="0"/>
              <a:t>中，初始化函数</a:t>
            </a:r>
            <a:r>
              <a:rPr lang="en-US" altLang="zh-CN" dirty="0" err="1"/>
              <a:t>init</a:t>
            </a:r>
            <a:r>
              <a:rPr lang="zh-CN" altLang="en-US" dirty="0"/>
              <a:t>不会初始化最后一个优先级队列。</a:t>
            </a:r>
            <a:endParaRPr lang="en-US" altLang="zh-CN" dirty="0"/>
          </a:p>
          <a:p>
            <a:pPr lvl="2"/>
            <a:r>
              <a:rPr lang="zh-CN" altLang="en-US" dirty="0"/>
              <a:t>实现不一致：源代码实现方式和手册相违背。</a:t>
            </a:r>
            <a:endParaRPr lang="en-US" altLang="zh-CN" dirty="0"/>
          </a:p>
          <a:p>
            <a:pPr lvl="1"/>
            <a:r>
              <a:rPr lang="zh-CN" altLang="en-US" dirty="0"/>
              <a:t>未来工作：把对</a:t>
            </a:r>
            <a:r>
              <a:rPr lang="en-US" altLang="zh-CN" dirty="0"/>
              <a:t>API</a:t>
            </a:r>
            <a:r>
              <a:rPr lang="zh-CN" altLang="en-US" dirty="0"/>
              <a:t>的验证扩展到整个源代码。</a:t>
            </a:r>
          </a:p>
        </p:txBody>
      </p:sp>
    </p:spTree>
    <p:extLst>
      <p:ext uri="{BB962C8B-B14F-4D97-AF65-F5344CB8AC3E}">
        <p14:creationId xmlns:p14="http://schemas.microsoft.com/office/powerpoint/2010/main" val="8290407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91CE58-1144-7300-D836-46D988B0B98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010C1015-C4DD-2E0D-6B86-01BFF9064ED8}"/>
              </a:ext>
            </a:extLst>
          </p:cNvPr>
          <p:cNvSpPr>
            <a:spLocks noGrp="1"/>
          </p:cNvSpPr>
          <p:nvPr>
            <p:ph idx="1"/>
          </p:nvPr>
        </p:nvSpPr>
        <p:spPr/>
        <p:txBody>
          <a:bodyPr>
            <a:normAutofit/>
          </a:bodyPr>
          <a:lstStyle/>
          <a:p>
            <a:pPr lvl="1"/>
            <a:r>
              <a:rPr lang="en-US" altLang="zh-CN" dirty="0"/>
              <a:t>Certifying Low-Level Programs with Hardware Interrupts and Preemptive Threads. 	PLDI’08</a:t>
            </a:r>
          </a:p>
          <a:p>
            <a:pPr lvl="1"/>
            <a:r>
              <a:rPr lang="en-US" altLang="zh-CN" dirty="0"/>
              <a:t>Local rely-guarantee reasoning. 	POPL’09</a:t>
            </a:r>
          </a:p>
          <a:p>
            <a:pPr lvl="1"/>
            <a:r>
              <a:rPr lang="en-US" altLang="zh-CN" dirty="0"/>
              <a:t>A rely-guarantee-based simulation for verifying concurrent program transformations 	POPL’12</a:t>
            </a:r>
          </a:p>
          <a:p>
            <a:pPr lvl="1"/>
            <a:r>
              <a:rPr lang="en-US" altLang="zh-CN" dirty="0"/>
              <a:t>Modular Verification of Linearizability with Non-Fixed Linearization Points 	PLDI’13</a:t>
            </a:r>
          </a:p>
          <a:p>
            <a:pPr lvl="1"/>
            <a:r>
              <a:rPr lang="en-US" altLang="zh-CN" dirty="0"/>
              <a:t>Compositional Verification of Termination-Preserving Refinement of Concurrent Programs 		CSL-LICS’14</a:t>
            </a:r>
          </a:p>
          <a:p>
            <a:pPr lvl="1"/>
            <a:r>
              <a:rPr lang="en-US" altLang="zh-CN" dirty="0"/>
              <a:t>A Program Logic for Concurrent Objects under Fair Scheduling 	POPL’16</a:t>
            </a:r>
          </a:p>
          <a:p>
            <a:pPr lvl="1"/>
            <a:r>
              <a:rPr lang="en-US" altLang="zh-CN" dirty="0"/>
              <a:t>A Practical Verification Framework for Preemptive OS Kernels  	CAV’16</a:t>
            </a:r>
            <a:endParaRPr lang="zh-CN" altLang="en-US" dirty="0"/>
          </a:p>
        </p:txBody>
      </p:sp>
    </p:spTree>
    <p:extLst>
      <p:ext uri="{BB962C8B-B14F-4D97-AF65-F5344CB8AC3E}">
        <p14:creationId xmlns:p14="http://schemas.microsoft.com/office/powerpoint/2010/main" val="41974405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38DFD-5AB1-F49A-B720-A65F0E364AC6}"/>
              </a:ext>
            </a:extLst>
          </p:cNvPr>
          <p:cNvSpPr>
            <a:spLocks noGrp="1"/>
          </p:cNvSpPr>
          <p:nvPr>
            <p:ph type="title"/>
          </p:nvPr>
        </p:nvSpPr>
        <p:spPr/>
        <p:txBody>
          <a:bodyPr/>
          <a:lstStyle/>
          <a:p>
            <a:r>
              <a:rPr lang="en-US" altLang="zh-CN" dirty="0"/>
              <a:t>rely-guarantee</a:t>
            </a:r>
            <a:endParaRPr lang="zh-CN" altLang="en-US" dirty="0"/>
          </a:p>
        </p:txBody>
      </p:sp>
      <p:pic>
        <p:nvPicPr>
          <p:cNvPr id="5" name="内容占位符 4">
            <a:extLst>
              <a:ext uri="{FF2B5EF4-FFF2-40B4-BE49-F238E27FC236}">
                <a16:creationId xmlns:a16="http://schemas.microsoft.com/office/drawing/2014/main" id="{146CAD24-678E-D349-19DC-352399EFEE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01891" y="2616923"/>
            <a:ext cx="5188217" cy="2768742"/>
          </a:xfrm>
        </p:spPr>
      </p:pic>
    </p:spTree>
    <p:extLst>
      <p:ext uri="{BB962C8B-B14F-4D97-AF65-F5344CB8AC3E}">
        <p14:creationId xmlns:p14="http://schemas.microsoft.com/office/powerpoint/2010/main" val="7879211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FD872-C623-E6E0-6C32-8B7B81978C3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C5C7C61-099C-8A3B-4F9E-7BC28401F4E8}"/>
              </a:ext>
            </a:extLst>
          </p:cNvPr>
          <p:cNvSpPr>
            <a:spLocks noGrp="1"/>
          </p:cNvSpPr>
          <p:nvPr>
            <p:ph type="title"/>
          </p:nvPr>
        </p:nvSpPr>
        <p:spPr/>
        <p:txBody>
          <a:bodyPr/>
          <a:lstStyle/>
          <a:p>
            <a:r>
              <a:rPr lang="en-US" altLang="zh-CN" dirty="0"/>
              <a:t>rely-guarantee</a:t>
            </a:r>
            <a:endParaRPr lang="zh-CN" altLang="en-US" dirty="0"/>
          </a:p>
        </p:txBody>
      </p:sp>
      <p:pic>
        <p:nvPicPr>
          <p:cNvPr id="7" name="内容占位符 6">
            <a:extLst>
              <a:ext uri="{FF2B5EF4-FFF2-40B4-BE49-F238E27FC236}">
                <a16:creationId xmlns:a16="http://schemas.microsoft.com/office/drawing/2014/main" id="{79DCBAE3-8063-DD12-BB66-631C7427AD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52391" y="1393234"/>
            <a:ext cx="4147331" cy="5324208"/>
          </a:xfrm>
        </p:spPr>
      </p:pic>
    </p:spTree>
    <p:extLst>
      <p:ext uri="{BB962C8B-B14F-4D97-AF65-F5344CB8AC3E}">
        <p14:creationId xmlns:p14="http://schemas.microsoft.com/office/powerpoint/2010/main" val="2332812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FF43E0-2C06-3411-CC27-8DAEFDF40E80}"/>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42C46CA2-E4B2-EB06-CC53-301D8AA8E1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1611" y="2420080"/>
            <a:ext cx="7248778" cy="2755002"/>
          </a:xfrm>
        </p:spPr>
      </p:pic>
    </p:spTree>
    <p:extLst>
      <p:ext uri="{BB962C8B-B14F-4D97-AF65-F5344CB8AC3E}">
        <p14:creationId xmlns:p14="http://schemas.microsoft.com/office/powerpoint/2010/main" val="25625315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32FC89-071D-C295-38CE-9A7B9EA9E7B4}"/>
              </a:ext>
            </a:extLst>
          </p:cNvPr>
          <p:cNvSpPr>
            <a:spLocks noGrp="1"/>
          </p:cNvSpPr>
          <p:nvPr>
            <p:ph type="title"/>
          </p:nvPr>
        </p:nvSpPr>
        <p:spPr/>
        <p:txBody>
          <a:bodyPr>
            <a:normAutofit fontScale="90000"/>
          </a:bodyPr>
          <a:lstStyle/>
          <a:p>
            <a:r>
              <a:rPr lang="en-US" altLang="zh-CN" dirty="0"/>
              <a:t>Certifying Low-Level Programs with Hardware</a:t>
            </a:r>
            <a:br>
              <a:rPr lang="en-US" altLang="zh-CN" dirty="0"/>
            </a:br>
            <a:r>
              <a:rPr lang="en-US" altLang="zh-CN" dirty="0"/>
              <a:t>Interrupts and Preemptive Threads</a:t>
            </a:r>
            <a:endParaRPr lang="zh-CN" altLang="en-US" dirty="0"/>
          </a:p>
        </p:txBody>
      </p:sp>
      <p:sp>
        <p:nvSpPr>
          <p:cNvPr id="3" name="内容占位符 2">
            <a:extLst>
              <a:ext uri="{FF2B5EF4-FFF2-40B4-BE49-F238E27FC236}">
                <a16:creationId xmlns:a16="http://schemas.microsoft.com/office/drawing/2014/main" id="{225FB20E-526A-98C3-44F5-414CF97744CE}"/>
              </a:ext>
            </a:extLst>
          </p:cNvPr>
          <p:cNvSpPr>
            <a:spLocks noGrp="1"/>
          </p:cNvSpPr>
          <p:nvPr>
            <p:ph idx="1"/>
          </p:nvPr>
        </p:nvSpPr>
        <p:spPr/>
        <p:txBody>
          <a:bodyPr/>
          <a:lstStyle/>
          <a:p>
            <a:r>
              <a:rPr lang="zh-CN" altLang="en-US" dirty="0"/>
              <a:t>主要工作</a:t>
            </a:r>
            <a:endParaRPr lang="en-US" altLang="zh-CN" dirty="0"/>
          </a:p>
          <a:p>
            <a:pPr lvl="1"/>
            <a:r>
              <a:rPr lang="zh-CN" altLang="en-US" dirty="0"/>
              <a:t>文中提出了第一个程序逻辑成功地证明涉及中断和并发的低级程序的正确性。</a:t>
            </a:r>
            <a:endParaRPr lang="en-US" altLang="zh-CN" dirty="0"/>
          </a:p>
          <a:p>
            <a:pPr lvl="2"/>
            <a:r>
              <a:rPr lang="zh-CN" altLang="en-US" dirty="0"/>
              <a:t>使用所有权转移语义对中断建模</a:t>
            </a:r>
            <a:endParaRPr lang="en-US" altLang="zh-CN" dirty="0"/>
          </a:p>
          <a:p>
            <a:pPr lvl="2"/>
            <a:r>
              <a:rPr lang="zh-CN" altLang="en-US" dirty="0"/>
              <a:t>逻辑支持模块化验证：可以像验证顺序代码一样验证线程和处理程序，而不用担心可能的交错。？？？</a:t>
            </a:r>
            <a:endParaRPr lang="en-US" altLang="zh-CN" dirty="0"/>
          </a:p>
          <a:p>
            <a:pPr lvl="2"/>
            <a:r>
              <a:rPr lang="zh-CN" altLang="en-US" dirty="0"/>
              <a:t>遵循分离逻辑的局部推理思想，强制在不同线程之间以及线程和中断处理程序之间划分资源。？？？</a:t>
            </a:r>
            <a:endParaRPr lang="en-US" altLang="zh-CN" dirty="0"/>
          </a:p>
          <a:p>
            <a:pPr lvl="2"/>
            <a:r>
              <a:rPr lang="zh-CN" altLang="en-US" dirty="0"/>
              <a:t>提出第一个用显式中断处理程序成功形式化并发的机器</a:t>
            </a:r>
            <a:r>
              <a:rPr lang="en-US" altLang="zh-CN" dirty="0"/>
              <a:t>AIM</a:t>
            </a:r>
            <a:r>
              <a:rPr lang="zh-CN" altLang="en-US" dirty="0"/>
              <a:t>，统一了抢占式和非抢占式线程模型。</a:t>
            </a:r>
            <a:endParaRPr lang="en-US" altLang="zh-CN" dirty="0"/>
          </a:p>
          <a:p>
            <a:pPr lvl="1"/>
            <a:endParaRPr lang="zh-CN" altLang="en-US" dirty="0"/>
          </a:p>
        </p:txBody>
      </p:sp>
    </p:spTree>
    <p:extLst>
      <p:ext uri="{BB962C8B-B14F-4D97-AF65-F5344CB8AC3E}">
        <p14:creationId xmlns:p14="http://schemas.microsoft.com/office/powerpoint/2010/main" val="4100694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DFADB-B22F-F2D1-0AE5-0B171E6B3BA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C335A31-A0E7-B6C9-8455-AAB6FCEE833B}"/>
              </a:ext>
            </a:extLst>
          </p:cNvPr>
          <p:cNvSpPr>
            <a:spLocks noGrp="1"/>
          </p:cNvSpPr>
          <p:nvPr>
            <p:ph type="title"/>
          </p:nvPr>
        </p:nvSpPr>
        <p:spPr/>
        <p:txBody>
          <a:bodyPr>
            <a:normAutofit fontScale="90000"/>
          </a:bodyPr>
          <a:lstStyle/>
          <a:p>
            <a:r>
              <a:rPr lang="en-US" altLang="zh-CN" dirty="0"/>
              <a:t>Certifying Low-Level Programs with Hardware</a:t>
            </a:r>
            <a:br>
              <a:rPr lang="en-US" altLang="zh-CN" dirty="0"/>
            </a:br>
            <a:r>
              <a:rPr lang="en-US" altLang="zh-CN" dirty="0"/>
              <a:t>Interrupts and Preemptive Threads</a:t>
            </a:r>
            <a:endParaRPr lang="zh-CN" altLang="en-US" dirty="0"/>
          </a:p>
        </p:txBody>
      </p:sp>
      <p:sp>
        <p:nvSpPr>
          <p:cNvPr id="3" name="内容占位符 2">
            <a:extLst>
              <a:ext uri="{FF2B5EF4-FFF2-40B4-BE49-F238E27FC236}">
                <a16:creationId xmlns:a16="http://schemas.microsoft.com/office/drawing/2014/main" id="{714CD0A2-69C6-D00C-AC78-9CA468FCDCB2}"/>
              </a:ext>
            </a:extLst>
          </p:cNvPr>
          <p:cNvSpPr>
            <a:spLocks noGrp="1"/>
          </p:cNvSpPr>
          <p:nvPr>
            <p:ph idx="1"/>
          </p:nvPr>
        </p:nvSpPr>
        <p:spPr/>
        <p:txBody>
          <a:bodyPr/>
          <a:lstStyle/>
          <a:p>
            <a:r>
              <a:rPr lang="zh-CN" altLang="en-US" dirty="0"/>
              <a:t>背景</a:t>
            </a:r>
            <a:endParaRPr lang="en-US" altLang="zh-CN" dirty="0"/>
          </a:p>
          <a:p>
            <a:pPr lvl="1"/>
            <a:r>
              <a:rPr lang="zh-CN" altLang="en-US" dirty="0"/>
              <a:t>传统视角的不足</a:t>
            </a:r>
            <a:endParaRPr lang="en-US" altLang="zh-CN" dirty="0"/>
          </a:p>
          <a:p>
            <a:pPr lvl="2"/>
            <a:r>
              <a:rPr lang="zh-CN" altLang="en-US" dirty="0"/>
              <a:t>不对称抢占关系：中断处理线程可抢占普通线程，高优先级抢占低优先级</a:t>
            </a:r>
            <a:endParaRPr lang="en-US" altLang="zh-CN" dirty="0"/>
          </a:p>
          <a:p>
            <a:pPr lvl="2"/>
            <a:r>
              <a:rPr lang="zh-CN" altLang="en-US" dirty="0"/>
              <a:t>嵌套中断等复杂行为</a:t>
            </a:r>
            <a:endParaRPr lang="en-US" altLang="zh-CN" dirty="0"/>
          </a:p>
          <a:p>
            <a:pPr lvl="2"/>
            <a:r>
              <a:rPr lang="zh-CN" altLang="en-US" dirty="0"/>
              <a:t>不对称的同步：不同与锁，中断可以由一个线程禁用，另一个线程启用。</a:t>
            </a:r>
            <a:endParaRPr lang="en-US" altLang="zh-CN" dirty="0"/>
          </a:p>
          <a:p>
            <a:pPr lvl="2"/>
            <a:r>
              <a:rPr lang="zh-CN" altLang="en-US" dirty="0"/>
              <a:t>高优先级可能会被低优先级“中断”：</a:t>
            </a:r>
          </a:p>
        </p:txBody>
      </p:sp>
      <p:pic>
        <p:nvPicPr>
          <p:cNvPr id="4" name="图片 3">
            <a:extLst>
              <a:ext uri="{FF2B5EF4-FFF2-40B4-BE49-F238E27FC236}">
                <a16:creationId xmlns:a16="http://schemas.microsoft.com/office/drawing/2014/main" id="{E8FEAD4E-EF3B-1C5B-B5C2-16E01677B2B5}"/>
              </a:ext>
            </a:extLst>
          </p:cNvPr>
          <p:cNvPicPr>
            <a:picLocks noChangeAspect="1"/>
          </p:cNvPicPr>
          <p:nvPr/>
        </p:nvPicPr>
        <p:blipFill>
          <a:blip r:embed="rId2"/>
          <a:stretch>
            <a:fillRect/>
          </a:stretch>
        </p:blipFill>
        <p:spPr>
          <a:xfrm>
            <a:off x="3788966" y="4229718"/>
            <a:ext cx="4614068" cy="2263157"/>
          </a:xfrm>
          <a:prstGeom prst="rect">
            <a:avLst/>
          </a:prstGeom>
        </p:spPr>
      </p:pic>
    </p:spTree>
    <p:extLst>
      <p:ext uri="{BB962C8B-B14F-4D97-AF65-F5344CB8AC3E}">
        <p14:creationId xmlns:p14="http://schemas.microsoft.com/office/powerpoint/2010/main" val="982567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B5078-8131-FA4D-55DD-AD8293E10AA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FF104D6-784E-77AB-0D6C-D71E9B1E7E08}"/>
              </a:ext>
            </a:extLst>
          </p:cNvPr>
          <p:cNvSpPr>
            <a:spLocks noGrp="1"/>
          </p:cNvSpPr>
          <p:nvPr>
            <p:ph type="title"/>
          </p:nvPr>
        </p:nvSpPr>
        <p:spPr/>
        <p:txBody>
          <a:bodyPr/>
          <a:lstStyle/>
          <a:p>
            <a:r>
              <a:rPr lang="en-US" altLang="zh-CN" dirty="0"/>
              <a:t>seL4: Formal Verification of an OS Kernel</a:t>
            </a:r>
            <a:endParaRPr lang="zh-CN" altLang="en-US" dirty="0"/>
          </a:p>
        </p:txBody>
      </p:sp>
      <p:sp>
        <p:nvSpPr>
          <p:cNvPr id="3" name="内容占位符 2">
            <a:extLst>
              <a:ext uri="{FF2B5EF4-FFF2-40B4-BE49-F238E27FC236}">
                <a16:creationId xmlns:a16="http://schemas.microsoft.com/office/drawing/2014/main" id="{45CFA9DE-BAD4-CFCD-D3AA-F2E35E930D22}"/>
              </a:ext>
            </a:extLst>
          </p:cNvPr>
          <p:cNvSpPr>
            <a:spLocks noGrp="1"/>
          </p:cNvSpPr>
          <p:nvPr>
            <p:ph idx="1"/>
          </p:nvPr>
        </p:nvSpPr>
        <p:spPr/>
        <p:txBody>
          <a:bodyPr/>
          <a:lstStyle/>
          <a:p>
            <a:r>
              <a:rPr lang="en-US" altLang="zh-CN" dirty="0"/>
              <a:t>seL4 </a:t>
            </a:r>
            <a:r>
              <a:rPr lang="zh-CN" altLang="en-US" dirty="0"/>
              <a:t>的形式化验证</a:t>
            </a:r>
            <a:endParaRPr lang="en-US" altLang="zh-CN" dirty="0"/>
          </a:p>
          <a:p>
            <a:pPr lvl="1"/>
            <a:r>
              <a:rPr lang="zh-CN" altLang="en-US" dirty="0"/>
              <a:t>采用 </a:t>
            </a:r>
            <a:r>
              <a:rPr lang="en-US" altLang="zh-CN" dirty="0"/>
              <a:t>Isabelle/HOL </a:t>
            </a:r>
            <a:r>
              <a:rPr lang="zh-CN" altLang="en-US" dirty="0"/>
              <a:t>定理证明器，目标是验证功能正确性。通过精化证明，建立了抽象模型和具体实现之间的对应关系，确保了内核实现符合高层逻辑属性。</a:t>
            </a:r>
            <a:endParaRPr lang="en-US" altLang="zh-CN" dirty="0"/>
          </a:p>
          <a:p>
            <a:pPr lvl="1"/>
            <a:r>
              <a:rPr lang="zh-CN" altLang="en-US" dirty="0"/>
              <a:t>验证分为三层：</a:t>
            </a:r>
            <a:endParaRPr lang="en-US" altLang="zh-CN" dirty="0"/>
          </a:p>
          <a:p>
            <a:pPr lvl="2"/>
            <a:r>
              <a:rPr lang="zh-CN" altLang="en-US" dirty="0"/>
              <a:t>抽象规范层：描述系统调用和中断的逻辑效果。</a:t>
            </a:r>
            <a:endParaRPr lang="en-US" altLang="zh-CN" dirty="0"/>
          </a:p>
          <a:p>
            <a:pPr lvl="2"/>
            <a:r>
              <a:rPr lang="zh-CN" altLang="en-US" dirty="0"/>
              <a:t>可执行规范层：</a:t>
            </a:r>
            <a:r>
              <a:rPr lang="en-US" altLang="zh-CN" dirty="0"/>
              <a:t>Haskell </a:t>
            </a:r>
            <a:r>
              <a:rPr lang="zh-CN" altLang="en-US" dirty="0"/>
              <a:t>生成的可执行模型，包含实现细节。</a:t>
            </a:r>
            <a:endParaRPr lang="en-US" altLang="zh-CN" dirty="0"/>
          </a:p>
          <a:p>
            <a:pPr lvl="2"/>
            <a:r>
              <a:rPr lang="en-US" altLang="zh-CN" dirty="0"/>
              <a:t>C </a:t>
            </a:r>
            <a:r>
              <a:rPr lang="zh-CN" altLang="en-US" dirty="0"/>
              <a:t>实现层：实际的高性能内核实现。</a:t>
            </a:r>
            <a:endParaRPr lang="en-US" altLang="zh-CN" dirty="0"/>
          </a:p>
          <a:p>
            <a:pPr lvl="1"/>
            <a:r>
              <a:rPr lang="zh-CN" altLang="en-US" dirty="0"/>
              <a:t>虽然验证到达了源代码级别，但依赖编译器和硬件的正确性作为基本假设。</a:t>
            </a:r>
          </a:p>
        </p:txBody>
      </p:sp>
    </p:spTree>
    <p:extLst>
      <p:ext uri="{BB962C8B-B14F-4D97-AF65-F5344CB8AC3E}">
        <p14:creationId xmlns:p14="http://schemas.microsoft.com/office/powerpoint/2010/main" val="16676506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DCC499-2A53-F7B3-80D6-D724176A344A}"/>
              </a:ext>
            </a:extLst>
          </p:cNvPr>
          <p:cNvSpPr>
            <a:spLocks noGrp="1"/>
          </p:cNvSpPr>
          <p:nvPr>
            <p:ph type="title"/>
          </p:nvPr>
        </p:nvSpPr>
        <p:spPr/>
        <p:txBody>
          <a:bodyPr>
            <a:normAutofit fontScale="90000"/>
          </a:bodyPr>
          <a:lstStyle/>
          <a:p>
            <a:r>
              <a:rPr lang="en-US" altLang="zh-CN" dirty="0"/>
              <a:t>Certifying Low-Level Programs with Hardware</a:t>
            </a:r>
            <a:br>
              <a:rPr lang="en-US" altLang="zh-CN" dirty="0"/>
            </a:br>
            <a:r>
              <a:rPr lang="en-US" altLang="zh-CN" dirty="0"/>
              <a:t>Interrupts and Preemptive Threads</a:t>
            </a:r>
            <a:endParaRPr lang="zh-CN" altLang="en-US" dirty="0"/>
          </a:p>
        </p:txBody>
      </p:sp>
      <p:sp>
        <p:nvSpPr>
          <p:cNvPr id="3" name="内容占位符 2">
            <a:extLst>
              <a:ext uri="{FF2B5EF4-FFF2-40B4-BE49-F238E27FC236}">
                <a16:creationId xmlns:a16="http://schemas.microsoft.com/office/drawing/2014/main" id="{2E5E2573-95A1-BAB5-FD1B-2ADB7949C982}"/>
              </a:ext>
            </a:extLst>
          </p:cNvPr>
          <p:cNvSpPr>
            <a:spLocks noGrp="1"/>
          </p:cNvSpPr>
          <p:nvPr>
            <p:ph idx="1"/>
          </p:nvPr>
        </p:nvSpPr>
        <p:spPr/>
        <p:txBody>
          <a:bodyPr/>
          <a:lstStyle/>
          <a:p>
            <a:r>
              <a:rPr lang="zh-CN" altLang="en-US" dirty="0"/>
              <a:t>抽象机器设计</a:t>
            </a:r>
            <a:endParaRPr lang="en-US" altLang="zh-CN" dirty="0"/>
          </a:p>
          <a:p>
            <a:pPr lvl="1"/>
            <a:r>
              <a:rPr lang="zh-CN" altLang="en-US" dirty="0"/>
              <a:t>线性层：三个线程操作原语：</a:t>
            </a:r>
            <a:r>
              <a:rPr lang="en-US" altLang="zh-CN" b="1" dirty="0"/>
              <a:t>switch</a:t>
            </a:r>
            <a:r>
              <a:rPr lang="en-US" altLang="zh-CN" dirty="0"/>
              <a:t>, </a:t>
            </a:r>
            <a:r>
              <a:rPr lang="en-US" altLang="zh-CN" b="1" dirty="0"/>
              <a:t>block</a:t>
            </a:r>
            <a:r>
              <a:rPr lang="en-US" altLang="zh-CN" dirty="0"/>
              <a:t>, </a:t>
            </a:r>
            <a:r>
              <a:rPr lang="en-US" altLang="zh-CN" b="1" dirty="0"/>
              <a:t>unblock</a:t>
            </a:r>
          </a:p>
          <a:p>
            <a:pPr lvl="1"/>
            <a:r>
              <a:rPr lang="zh-CN" altLang="en-US" dirty="0"/>
              <a:t>并发层：指令</a:t>
            </a:r>
            <a:r>
              <a:rPr lang="en-US" altLang="zh-CN" b="1" dirty="0" err="1"/>
              <a:t>sti</a:t>
            </a:r>
            <a:r>
              <a:rPr lang="en-US" altLang="zh-CN" b="1" dirty="0"/>
              <a:t> / cli</a:t>
            </a:r>
            <a:r>
              <a:rPr lang="zh-CN" altLang="en-US" dirty="0"/>
              <a:t>用于启用</a:t>
            </a:r>
            <a:r>
              <a:rPr lang="en-US" altLang="zh-CN" dirty="0"/>
              <a:t>/</a:t>
            </a:r>
            <a:r>
              <a:rPr lang="zh-CN" altLang="en-US" dirty="0"/>
              <a:t>禁用中断</a:t>
            </a:r>
          </a:p>
        </p:txBody>
      </p:sp>
      <p:pic>
        <p:nvPicPr>
          <p:cNvPr id="5" name="图片 4">
            <a:extLst>
              <a:ext uri="{FF2B5EF4-FFF2-40B4-BE49-F238E27FC236}">
                <a16:creationId xmlns:a16="http://schemas.microsoft.com/office/drawing/2014/main" id="{9C018F29-170A-6994-C2CC-FE26D41303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5466" y="3193427"/>
            <a:ext cx="9000067" cy="3391122"/>
          </a:xfrm>
          <a:prstGeom prst="rect">
            <a:avLst/>
          </a:prstGeom>
        </p:spPr>
      </p:pic>
    </p:spTree>
    <p:extLst>
      <p:ext uri="{BB962C8B-B14F-4D97-AF65-F5344CB8AC3E}">
        <p14:creationId xmlns:p14="http://schemas.microsoft.com/office/powerpoint/2010/main" val="18511040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28E3E0-5756-576C-106F-85D1C2115F0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0C775FC-739A-CD60-A23A-124A552B1148}"/>
              </a:ext>
            </a:extLst>
          </p:cNvPr>
          <p:cNvSpPr>
            <a:spLocks noGrp="1"/>
          </p:cNvSpPr>
          <p:nvPr>
            <p:ph type="title"/>
          </p:nvPr>
        </p:nvSpPr>
        <p:spPr/>
        <p:txBody>
          <a:bodyPr>
            <a:normAutofit fontScale="90000"/>
          </a:bodyPr>
          <a:lstStyle/>
          <a:p>
            <a:r>
              <a:rPr lang="en-US" altLang="zh-CN" dirty="0"/>
              <a:t>Certifying Low-Level Programs with Hardware</a:t>
            </a:r>
            <a:br>
              <a:rPr lang="en-US" altLang="zh-CN" dirty="0"/>
            </a:br>
            <a:r>
              <a:rPr lang="en-US" altLang="zh-CN" dirty="0"/>
              <a:t>Interrupts and Preemptive Threads</a:t>
            </a:r>
            <a:endParaRPr lang="zh-CN" altLang="en-US" dirty="0"/>
          </a:p>
        </p:txBody>
      </p:sp>
      <p:sp>
        <p:nvSpPr>
          <p:cNvPr id="3" name="内容占位符 2">
            <a:extLst>
              <a:ext uri="{FF2B5EF4-FFF2-40B4-BE49-F238E27FC236}">
                <a16:creationId xmlns:a16="http://schemas.microsoft.com/office/drawing/2014/main" id="{2C723197-FCD2-4CEA-B894-E19967183255}"/>
              </a:ext>
            </a:extLst>
          </p:cNvPr>
          <p:cNvSpPr>
            <a:spLocks noGrp="1"/>
          </p:cNvSpPr>
          <p:nvPr>
            <p:ph idx="1"/>
          </p:nvPr>
        </p:nvSpPr>
        <p:spPr/>
        <p:txBody>
          <a:bodyPr/>
          <a:lstStyle/>
          <a:p>
            <a:r>
              <a:rPr lang="zh-CN" altLang="en-US" dirty="0"/>
              <a:t>所有权转换语义</a:t>
            </a:r>
            <a:endParaRPr lang="en-US" altLang="zh-CN" dirty="0"/>
          </a:p>
          <a:p>
            <a:pPr lvl="1"/>
            <a:r>
              <a:rPr lang="zh-CN" altLang="en-US" dirty="0"/>
              <a:t>启发于</a:t>
            </a:r>
            <a:r>
              <a:rPr lang="en-US" altLang="zh-CN" dirty="0"/>
              <a:t>CSL</a:t>
            </a:r>
            <a:r>
              <a:rPr lang="zh-CN" altLang="en-US" dirty="0"/>
              <a:t>：</a:t>
            </a:r>
            <a:r>
              <a:rPr lang="en-US" altLang="zh-CN" dirty="0"/>
              <a:t>there always </a:t>
            </a:r>
            <a:r>
              <a:rPr lang="en-US" altLang="zh-CN" b="1" dirty="0"/>
              <a:t>exists</a:t>
            </a:r>
            <a:r>
              <a:rPr lang="en-US" altLang="zh-CN" dirty="0"/>
              <a:t> a partition of memory among these concurrent entities, and each entity can only access its own part of memory</a:t>
            </a:r>
          </a:p>
          <a:p>
            <a:pPr lvl="1"/>
            <a:r>
              <a:rPr lang="zh-CN" altLang="en-US" dirty="0"/>
              <a:t>即：分区不是静态的，可以通过将内存的所有权在实体间转移，从而在程序执行期间动态调整。</a:t>
            </a:r>
            <a:endParaRPr lang="en-US" altLang="zh-CN" dirty="0"/>
          </a:p>
          <a:p>
            <a:pPr lvl="1"/>
            <a:r>
              <a:rPr lang="zh-CN" altLang="en-US" dirty="0"/>
              <a:t>对于上述的</a:t>
            </a:r>
            <a:r>
              <a:rPr lang="en-US" altLang="zh-CN" b="1" dirty="0"/>
              <a:t>cli</a:t>
            </a:r>
            <a:r>
              <a:rPr lang="zh-CN" altLang="en-US" b="1" dirty="0"/>
              <a:t>、</a:t>
            </a:r>
            <a:r>
              <a:rPr lang="en-US" altLang="zh-CN" b="1" dirty="0" err="1"/>
              <a:t>sti</a:t>
            </a:r>
            <a:r>
              <a:rPr lang="zh-CN" altLang="en-US" dirty="0"/>
              <a:t>和线程原语</a:t>
            </a:r>
            <a:r>
              <a:rPr lang="en-US" altLang="zh-CN" dirty="0"/>
              <a:t>(</a:t>
            </a:r>
            <a:r>
              <a:rPr lang="en-US" altLang="zh-CN" b="1" dirty="0"/>
              <a:t> switch</a:t>
            </a:r>
            <a:r>
              <a:rPr lang="en-US" altLang="zh-CN" dirty="0"/>
              <a:t>, </a:t>
            </a:r>
            <a:r>
              <a:rPr lang="en-US" altLang="zh-CN" b="1" dirty="0"/>
              <a:t>block</a:t>
            </a:r>
            <a:r>
              <a:rPr lang="en-US" altLang="zh-CN" dirty="0"/>
              <a:t>, </a:t>
            </a:r>
            <a:r>
              <a:rPr lang="en-US" altLang="zh-CN" b="1" dirty="0"/>
              <a:t>unblock </a:t>
            </a:r>
            <a:r>
              <a:rPr lang="en-US" altLang="zh-CN" dirty="0"/>
              <a:t>)</a:t>
            </a:r>
            <a:r>
              <a:rPr lang="zh-CN" altLang="en-US" dirty="0"/>
              <a:t>，并没有使用操作语义，而是根据内存所有权转移对它们的语义进行建模。这种语义完全隐藏了线程队列，从而隐藏了并发实体之间复杂的交错。</a:t>
            </a:r>
          </a:p>
          <a:p>
            <a:pPr lvl="1"/>
            <a:endParaRPr lang="zh-CN" altLang="en-US" dirty="0"/>
          </a:p>
          <a:p>
            <a:pPr lvl="1"/>
            <a:endParaRPr lang="zh-CN" altLang="en-US" dirty="0"/>
          </a:p>
        </p:txBody>
      </p:sp>
    </p:spTree>
    <p:extLst>
      <p:ext uri="{BB962C8B-B14F-4D97-AF65-F5344CB8AC3E}">
        <p14:creationId xmlns:p14="http://schemas.microsoft.com/office/powerpoint/2010/main" val="4218114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540CA-6018-41FF-0E18-19CBE981310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CA57377-BB8E-9B5B-EE5F-12B35604347A}"/>
              </a:ext>
            </a:extLst>
          </p:cNvPr>
          <p:cNvSpPr>
            <a:spLocks noGrp="1"/>
          </p:cNvSpPr>
          <p:nvPr>
            <p:ph type="title"/>
          </p:nvPr>
        </p:nvSpPr>
        <p:spPr/>
        <p:txBody>
          <a:bodyPr>
            <a:normAutofit fontScale="90000"/>
          </a:bodyPr>
          <a:lstStyle/>
          <a:p>
            <a:r>
              <a:rPr lang="en-US" altLang="zh-CN" dirty="0"/>
              <a:t>Certifying Low-Level Programs with Hardware</a:t>
            </a:r>
            <a:br>
              <a:rPr lang="en-US" altLang="zh-CN" dirty="0"/>
            </a:br>
            <a:r>
              <a:rPr lang="en-US" altLang="zh-CN" dirty="0"/>
              <a:t>Interrupts and Preemptive Threads</a:t>
            </a:r>
            <a:endParaRPr lang="zh-CN" altLang="en-US" dirty="0"/>
          </a:p>
        </p:txBody>
      </p:sp>
      <p:sp>
        <p:nvSpPr>
          <p:cNvPr id="3" name="内容占位符 2">
            <a:extLst>
              <a:ext uri="{FF2B5EF4-FFF2-40B4-BE49-F238E27FC236}">
                <a16:creationId xmlns:a16="http://schemas.microsoft.com/office/drawing/2014/main" id="{8EEB0187-E925-779F-3F72-B27DC0C0AEE8}"/>
              </a:ext>
            </a:extLst>
          </p:cNvPr>
          <p:cNvSpPr>
            <a:spLocks noGrp="1"/>
          </p:cNvSpPr>
          <p:nvPr>
            <p:ph idx="1"/>
          </p:nvPr>
        </p:nvSpPr>
        <p:spPr/>
        <p:txBody>
          <a:bodyPr/>
          <a:lstStyle/>
          <a:p>
            <a:r>
              <a:rPr lang="zh-CN" altLang="en-US" dirty="0"/>
              <a:t>所有权转换语义</a:t>
            </a:r>
            <a:endParaRPr lang="en-US" altLang="zh-CN" dirty="0"/>
          </a:p>
          <a:p>
            <a:pPr lvl="1"/>
            <a:r>
              <a:rPr lang="en-US" altLang="zh-CN" b="1" dirty="0"/>
              <a:t>cli</a:t>
            </a:r>
            <a:r>
              <a:rPr lang="zh-CN" altLang="en-US" b="1" dirty="0"/>
              <a:t>、</a:t>
            </a:r>
            <a:r>
              <a:rPr lang="en-US" altLang="zh-CN" b="1" dirty="0" err="1"/>
              <a:t>sti</a:t>
            </a:r>
            <a:r>
              <a:rPr lang="zh-CN" altLang="en-US" dirty="0"/>
              <a:t>在单</a:t>
            </a:r>
            <a:r>
              <a:rPr lang="en-US" altLang="zh-CN" dirty="0"/>
              <a:t>/</a:t>
            </a:r>
            <a:r>
              <a:rPr lang="zh-CN" altLang="en-US" dirty="0"/>
              <a:t>多线程下，以及</a:t>
            </a:r>
            <a:r>
              <a:rPr lang="en-US" altLang="zh-CN" b="1" dirty="0"/>
              <a:t>switch</a:t>
            </a:r>
            <a:r>
              <a:rPr lang="zh-CN" altLang="en-US" dirty="0"/>
              <a:t>的语义</a:t>
            </a:r>
          </a:p>
        </p:txBody>
      </p:sp>
      <p:pic>
        <p:nvPicPr>
          <p:cNvPr id="4" name="图片 3">
            <a:extLst>
              <a:ext uri="{FF2B5EF4-FFF2-40B4-BE49-F238E27FC236}">
                <a16:creationId xmlns:a16="http://schemas.microsoft.com/office/drawing/2014/main" id="{C7AA0033-933C-4271-3BD1-A3FEAAFC9D42}"/>
              </a:ext>
            </a:extLst>
          </p:cNvPr>
          <p:cNvPicPr>
            <a:picLocks noChangeAspect="1"/>
          </p:cNvPicPr>
          <p:nvPr/>
        </p:nvPicPr>
        <p:blipFill>
          <a:blip r:embed="rId3"/>
          <a:stretch>
            <a:fillRect/>
          </a:stretch>
        </p:blipFill>
        <p:spPr>
          <a:xfrm>
            <a:off x="942285" y="3099985"/>
            <a:ext cx="5153715" cy="2607634"/>
          </a:xfrm>
          <a:prstGeom prst="rect">
            <a:avLst/>
          </a:prstGeom>
        </p:spPr>
      </p:pic>
      <p:pic>
        <p:nvPicPr>
          <p:cNvPr id="6" name="图片 5">
            <a:extLst>
              <a:ext uri="{FF2B5EF4-FFF2-40B4-BE49-F238E27FC236}">
                <a16:creationId xmlns:a16="http://schemas.microsoft.com/office/drawing/2014/main" id="{F5525559-2383-93C2-E43F-E73A3AB80C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8467" y="3032252"/>
            <a:ext cx="4724388" cy="2792815"/>
          </a:xfrm>
          <a:prstGeom prst="rect">
            <a:avLst/>
          </a:prstGeom>
        </p:spPr>
      </p:pic>
    </p:spTree>
    <p:extLst>
      <p:ext uri="{BB962C8B-B14F-4D97-AF65-F5344CB8AC3E}">
        <p14:creationId xmlns:p14="http://schemas.microsoft.com/office/powerpoint/2010/main" val="2803945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C4937-C8AA-C3ED-3557-8DC3C2A282E9}"/>
              </a:ext>
            </a:extLst>
          </p:cNvPr>
          <p:cNvSpPr>
            <a:spLocks noGrp="1"/>
          </p:cNvSpPr>
          <p:nvPr>
            <p:ph type="title"/>
          </p:nvPr>
        </p:nvSpPr>
        <p:spPr/>
        <p:txBody>
          <a:bodyPr>
            <a:normAutofit fontScale="90000"/>
          </a:bodyPr>
          <a:lstStyle/>
          <a:p>
            <a:r>
              <a:rPr lang="en-US" altLang="zh-CN" dirty="0"/>
              <a:t>Certifying Low-Level Programs with Hardware</a:t>
            </a:r>
            <a:br>
              <a:rPr lang="en-US" altLang="zh-CN" dirty="0"/>
            </a:br>
            <a:r>
              <a:rPr lang="en-US" altLang="zh-CN" dirty="0"/>
              <a:t>Interrupts and Preemptive Threads</a:t>
            </a:r>
            <a:endParaRPr lang="zh-CN" altLang="en-US" dirty="0"/>
          </a:p>
        </p:txBody>
      </p:sp>
      <p:sp>
        <p:nvSpPr>
          <p:cNvPr id="3" name="内容占位符 2">
            <a:extLst>
              <a:ext uri="{FF2B5EF4-FFF2-40B4-BE49-F238E27FC236}">
                <a16:creationId xmlns:a16="http://schemas.microsoft.com/office/drawing/2014/main" id="{4FEE73C7-5505-FE60-9EC8-DD04D30720E8}"/>
              </a:ext>
            </a:extLst>
          </p:cNvPr>
          <p:cNvSpPr>
            <a:spLocks noGrp="1"/>
          </p:cNvSpPr>
          <p:nvPr>
            <p:ph idx="1"/>
          </p:nvPr>
        </p:nvSpPr>
        <p:spPr/>
        <p:txBody>
          <a:bodyPr/>
          <a:lstStyle/>
          <a:p>
            <a:r>
              <a:rPr lang="zh-CN" altLang="en-US" dirty="0"/>
              <a:t>所有权转换语义</a:t>
            </a:r>
            <a:endParaRPr lang="en-US" altLang="zh-CN" dirty="0"/>
          </a:p>
          <a:p>
            <a:pPr lvl="1"/>
            <a:r>
              <a:rPr lang="zh-CN" altLang="en-US" dirty="0"/>
              <a:t>线程操作原语语义</a:t>
            </a:r>
          </a:p>
        </p:txBody>
      </p:sp>
      <p:pic>
        <p:nvPicPr>
          <p:cNvPr id="5" name="图片 4">
            <a:extLst>
              <a:ext uri="{FF2B5EF4-FFF2-40B4-BE49-F238E27FC236}">
                <a16:creationId xmlns:a16="http://schemas.microsoft.com/office/drawing/2014/main" id="{07BE85F1-0F7D-5C9D-084B-E87082F22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3600" y="3132482"/>
            <a:ext cx="5778797" cy="3606985"/>
          </a:xfrm>
          <a:prstGeom prst="rect">
            <a:avLst/>
          </a:prstGeom>
        </p:spPr>
      </p:pic>
    </p:spTree>
    <p:extLst>
      <p:ext uri="{BB962C8B-B14F-4D97-AF65-F5344CB8AC3E}">
        <p14:creationId xmlns:p14="http://schemas.microsoft.com/office/powerpoint/2010/main" val="15319773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FBAE0-07FD-30DD-3B73-7376246A98C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7765B6C-9D7C-BFA9-1EC3-74D59744CC30}"/>
              </a:ext>
            </a:extLst>
          </p:cNvPr>
          <p:cNvSpPr>
            <a:spLocks noGrp="1"/>
          </p:cNvSpPr>
          <p:nvPr>
            <p:ph type="title"/>
          </p:nvPr>
        </p:nvSpPr>
        <p:spPr/>
        <p:txBody>
          <a:bodyPr>
            <a:normAutofit fontScale="90000"/>
          </a:bodyPr>
          <a:lstStyle/>
          <a:p>
            <a:r>
              <a:rPr lang="en-US" altLang="zh-CN" dirty="0"/>
              <a:t>Certifying Low-Level Programs with Hardware</a:t>
            </a:r>
            <a:br>
              <a:rPr lang="en-US" altLang="zh-CN" dirty="0"/>
            </a:br>
            <a:r>
              <a:rPr lang="en-US" altLang="zh-CN" dirty="0"/>
              <a:t>Interrupts and Preemptive Threads</a:t>
            </a:r>
            <a:endParaRPr lang="zh-CN" altLang="en-US" dirty="0"/>
          </a:p>
        </p:txBody>
      </p:sp>
      <p:sp>
        <p:nvSpPr>
          <p:cNvPr id="3" name="内容占位符 2">
            <a:extLst>
              <a:ext uri="{FF2B5EF4-FFF2-40B4-BE49-F238E27FC236}">
                <a16:creationId xmlns:a16="http://schemas.microsoft.com/office/drawing/2014/main" id="{C4281820-22ED-BE88-1EAC-A5044ADFAB9A}"/>
              </a:ext>
            </a:extLst>
          </p:cNvPr>
          <p:cNvSpPr>
            <a:spLocks noGrp="1"/>
          </p:cNvSpPr>
          <p:nvPr>
            <p:ph idx="1"/>
          </p:nvPr>
        </p:nvSpPr>
        <p:spPr/>
        <p:txBody>
          <a:bodyPr/>
          <a:lstStyle/>
          <a:p>
            <a:r>
              <a:rPr lang="en-US" altLang="zh-CN" dirty="0"/>
              <a:t>AIM(The Abstract Interrupt Machine)</a:t>
            </a:r>
            <a:r>
              <a:rPr lang="zh-CN" altLang="en-US" dirty="0"/>
              <a:t>语法及语义</a:t>
            </a:r>
          </a:p>
        </p:txBody>
      </p:sp>
      <p:pic>
        <p:nvPicPr>
          <p:cNvPr id="5" name="图片 4">
            <a:extLst>
              <a:ext uri="{FF2B5EF4-FFF2-40B4-BE49-F238E27FC236}">
                <a16:creationId xmlns:a16="http://schemas.microsoft.com/office/drawing/2014/main" id="{460879E2-42F6-30DA-B16B-14298FED54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484290"/>
            <a:ext cx="2970831" cy="3382094"/>
          </a:xfrm>
          <a:prstGeom prst="rect">
            <a:avLst/>
          </a:prstGeom>
        </p:spPr>
      </p:pic>
      <p:pic>
        <p:nvPicPr>
          <p:cNvPr id="7" name="图片 6">
            <a:extLst>
              <a:ext uri="{FF2B5EF4-FFF2-40B4-BE49-F238E27FC236}">
                <a16:creationId xmlns:a16="http://schemas.microsoft.com/office/drawing/2014/main" id="{7106C521-0045-536E-BB64-51A2066DCB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0013" y="2484290"/>
            <a:ext cx="2406654" cy="4181676"/>
          </a:xfrm>
          <a:prstGeom prst="rect">
            <a:avLst/>
          </a:prstGeom>
        </p:spPr>
      </p:pic>
      <p:pic>
        <p:nvPicPr>
          <p:cNvPr id="9" name="图片 8">
            <a:extLst>
              <a:ext uri="{FF2B5EF4-FFF2-40B4-BE49-F238E27FC236}">
                <a16:creationId xmlns:a16="http://schemas.microsoft.com/office/drawing/2014/main" id="{23B4E0D1-A696-A557-3503-0E434032EF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9688" y="3663474"/>
            <a:ext cx="3681026" cy="1413175"/>
          </a:xfrm>
          <a:prstGeom prst="rect">
            <a:avLst/>
          </a:prstGeom>
        </p:spPr>
      </p:pic>
    </p:spTree>
    <p:extLst>
      <p:ext uri="{BB962C8B-B14F-4D97-AF65-F5344CB8AC3E}">
        <p14:creationId xmlns:p14="http://schemas.microsoft.com/office/powerpoint/2010/main" val="13682108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B399D-7D23-453F-AF36-799506B1E15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A75E139-BA58-C2B3-167F-49D3EF356181}"/>
              </a:ext>
            </a:extLst>
          </p:cNvPr>
          <p:cNvSpPr>
            <a:spLocks noGrp="1"/>
          </p:cNvSpPr>
          <p:nvPr>
            <p:ph type="title"/>
          </p:nvPr>
        </p:nvSpPr>
        <p:spPr/>
        <p:txBody>
          <a:bodyPr>
            <a:normAutofit fontScale="90000"/>
          </a:bodyPr>
          <a:lstStyle/>
          <a:p>
            <a:r>
              <a:rPr lang="en-US" altLang="zh-CN" dirty="0"/>
              <a:t>Certifying Low-Level Programs with Hardware</a:t>
            </a:r>
            <a:br>
              <a:rPr lang="en-US" altLang="zh-CN" dirty="0"/>
            </a:br>
            <a:r>
              <a:rPr lang="en-US" altLang="zh-CN" dirty="0"/>
              <a:t>Interrupts and Preemptive Threads</a:t>
            </a:r>
            <a:endParaRPr lang="zh-CN" altLang="en-US" dirty="0"/>
          </a:p>
        </p:txBody>
      </p:sp>
      <p:sp>
        <p:nvSpPr>
          <p:cNvPr id="3" name="内容占位符 2">
            <a:extLst>
              <a:ext uri="{FF2B5EF4-FFF2-40B4-BE49-F238E27FC236}">
                <a16:creationId xmlns:a16="http://schemas.microsoft.com/office/drawing/2014/main" id="{8EDB058B-B13D-ED17-D050-FA213C0CEC6A}"/>
              </a:ext>
            </a:extLst>
          </p:cNvPr>
          <p:cNvSpPr>
            <a:spLocks noGrp="1"/>
          </p:cNvSpPr>
          <p:nvPr>
            <p:ph idx="1"/>
          </p:nvPr>
        </p:nvSpPr>
        <p:spPr/>
        <p:txBody>
          <a:bodyPr/>
          <a:lstStyle/>
          <a:p>
            <a:r>
              <a:rPr lang="zh-CN" altLang="en-US" dirty="0"/>
              <a:t>程序逻辑</a:t>
            </a:r>
            <a:endParaRPr lang="en-US" altLang="zh-CN" dirty="0"/>
          </a:p>
          <a:p>
            <a:pPr lvl="1"/>
            <a:r>
              <a:rPr lang="zh-CN" altLang="en-US"/>
              <a:t>规范</a:t>
            </a:r>
          </a:p>
        </p:txBody>
      </p:sp>
    </p:spTree>
    <p:extLst>
      <p:ext uri="{BB962C8B-B14F-4D97-AF65-F5344CB8AC3E}">
        <p14:creationId xmlns:p14="http://schemas.microsoft.com/office/powerpoint/2010/main" val="35923563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A9974-36E6-10E1-074D-E9CD3F8CEBA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DF7F09C-A2A0-4A35-288B-50EEC0B45EEA}"/>
              </a:ext>
            </a:extLst>
          </p:cNvPr>
          <p:cNvSpPr>
            <a:spLocks noGrp="1"/>
          </p:cNvSpPr>
          <p:nvPr>
            <p:ph type="title"/>
          </p:nvPr>
        </p:nvSpPr>
        <p:spPr/>
        <p:txBody>
          <a:bodyPr>
            <a:normAutofit fontScale="90000"/>
          </a:bodyPr>
          <a:lstStyle/>
          <a:p>
            <a:r>
              <a:rPr lang="en-US" altLang="zh-CN" dirty="0"/>
              <a:t>Certifying Low-Level Programs with Hardware</a:t>
            </a:r>
            <a:br>
              <a:rPr lang="en-US" altLang="zh-CN" dirty="0"/>
            </a:br>
            <a:r>
              <a:rPr lang="en-US" altLang="zh-CN" dirty="0"/>
              <a:t>Interrupts and Preemptive Threads</a:t>
            </a:r>
            <a:endParaRPr lang="zh-CN" altLang="en-US" dirty="0"/>
          </a:p>
        </p:txBody>
      </p:sp>
      <p:sp>
        <p:nvSpPr>
          <p:cNvPr id="3" name="内容占位符 2">
            <a:extLst>
              <a:ext uri="{FF2B5EF4-FFF2-40B4-BE49-F238E27FC236}">
                <a16:creationId xmlns:a16="http://schemas.microsoft.com/office/drawing/2014/main" id="{938FE63F-A95B-63A7-3E79-42ECB9FC95F1}"/>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8790054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0E7CE-9BEC-624A-A5CF-AEF016E47D5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6278C8B-FF5B-449D-78E8-D0E5E5A5EA53}"/>
              </a:ext>
            </a:extLst>
          </p:cNvPr>
          <p:cNvSpPr>
            <a:spLocks noGrp="1"/>
          </p:cNvSpPr>
          <p:nvPr>
            <p:ph type="title"/>
          </p:nvPr>
        </p:nvSpPr>
        <p:spPr/>
        <p:txBody>
          <a:bodyPr>
            <a:normAutofit fontScale="90000"/>
          </a:bodyPr>
          <a:lstStyle/>
          <a:p>
            <a:r>
              <a:rPr lang="en-US" altLang="zh-CN" dirty="0"/>
              <a:t>Certifying Low-Level Programs with Hardware</a:t>
            </a:r>
            <a:br>
              <a:rPr lang="en-US" altLang="zh-CN" dirty="0"/>
            </a:br>
            <a:r>
              <a:rPr lang="en-US" altLang="zh-CN" dirty="0"/>
              <a:t>Interrupts and Preemptive Threads</a:t>
            </a:r>
            <a:endParaRPr lang="zh-CN" altLang="en-US" dirty="0"/>
          </a:p>
        </p:txBody>
      </p:sp>
      <p:sp>
        <p:nvSpPr>
          <p:cNvPr id="3" name="内容占位符 2">
            <a:extLst>
              <a:ext uri="{FF2B5EF4-FFF2-40B4-BE49-F238E27FC236}">
                <a16:creationId xmlns:a16="http://schemas.microsoft.com/office/drawing/2014/main" id="{EC841D92-4AEA-1738-F6F7-98D965848110}"/>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12960817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CDDFB-01C1-E30F-288A-9D96AD2FAF07}"/>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5DC8A790-3BE9-FF22-269C-0B7AAF2F1E33}"/>
              </a:ext>
            </a:extLst>
          </p:cNvPr>
          <p:cNvPicPr>
            <a:picLocks noGrp="1" noChangeAspect="1"/>
          </p:cNvPicPr>
          <p:nvPr>
            <p:ph idx="1"/>
          </p:nvPr>
        </p:nvPicPr>
        <p:blipFill>
          <a:blip r:embed="rId2"/>
          <a:stretch>
            <a:fillRect/>
          </a:stretch>
        </p:blipFill>
        <p:spPr>
          <a:xfrm>
            <a:off x="2802466" y="2462922"/>
            <a:ext cx="6587067" cy="2546607"/>
          </a:xfrm>
          <a:prstGeom prst="rect">
            <a:avLst/>
          </a:prstGeom>
        </p:spPr>
      </p:pic>
    </p:spTree>
    <p:extLst>
      <p:ext uri="{BB962C8B-B14F-4D97-AF65-F5344CB8AC3E}">
        <p14:creationId xmlns:p14="http://schemas.microsoft.com/office/powerpoint/2010/main" val="35935888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CFBCC4-ED88-0A5E-E3F9-B0F461DBA5BD}"/>
              </a:ext>
            </a:extLst>
          </p:cNvPr>
          <p:cNvSpPr>
            <a:spLocks noGrp="1"/>
          </p:cNvSpPr>
          <p:nvPr>
            <p:ph type="title"/>
          </p:nvPr>
        </p:nvSpPr>
        <p:spPr/>
        <p:txBody>
          <a:bodyPr/>
          <a:lstStyle/>
          <a:p>
            <a:r>
              <a:rPr lang="en-US" altLang="zh-CN" dirty="0"/>
              <a:t>Local rely-guarantee reasoning</a:t>
            </a:r>
            <a:endParaRPr lang="zh-CN" altLang="en-US" dirty="0"/>
          </a:p>
        </p:txBody>
      </p:sp>
      <p:sp>
        <p:nvSpPr>
          <p:cNvPr id="3" name="内容占位符 2">
            <a:extLst>
              <a:ext uri="{FF2B5EF4-FFF2-40B4-BE49-F238E27FC236}">
                <a16:creationId xmlns:a16="http://schemas.microsoft.com/office/drawing/2014/main" id="{3228005F-92F2-98D4-0A92-0CB0A4E28DCA}"/>
              </a:ext>
            </a:extLst>
          </p:cNvPr>
          <p:cNvSpPr>
            <a:spLocks noGrp="1"/>
          </p:cNvSpPr>
          <p:nvPr>
            <p:ph idx="1"/>
          </p:nvPr>
        </p:nvSpPr>
        <p:spPr/>
        <p:txBody>
          <a:bodyPr>
            <a:normAutofit/>
          </a:bodyPr>
          <a:lstStyle/>
          <a:p>
            <a:r>
              <a:rPr lang="zh-CN" altLang="en-US" dirty="0"/>
              <a:t>主要工作</a:t>
            </a:r>
            <a:endParaRPr lang="en-US" altLang="zh-CN" dirty="0"/>
          </a:p>
          <a:p>
            <a:pPr lvl="1"/>
            <a:r>
              <a:rPr lang="zh-CN" altLang="en-US" dirty="0"/>
              <a:t>模块化框架规则，程序规范只需要关于局部变量</a:t>
            </a:r>
            <a:endParaRPr lang="en-US" altLang="zh-CN" dirty="0"/>
          </a:p>
          <a:p>
            <a:pPr lvl="1"/>
            <a:r>
              <a:rPr lang="zh-CN" altLang="en-US" dirty="0"/>
              <a:t>加入新的规则（</a:t>
            </a:r>
            <a:r>
              <a:rPr lang="en-US" altLang="zh-CN" dirty="0"/>
              <a:t> hiding rule </a:t>
            </a:r>
            <a:r>
              <a:rPr lang="zh-CN" altLang="en-US" dirty="0"/>
              <a:t>），</a:t>
            </a:r>
            <a:r>
              <a:rPr lang="en-US" altLang="zh-CN" dirty="0"/>
              <a:t> </a:t>
            </a:r>
            <a:r>
              <a:rPr lang="zh-CN" altLang="en-US" dirty="0"/>
              <a:t>用于对系统中的其他线程隐藏线程子集共享的资源，不仅提升</a:t>
            </a:r>
            <a:r>
              <a:rPr lang="en-US" altLang="zh-CN" dirty="0"/>
              <a:t>RG</a:t>
            </a:r>
            <a:r>
              <a:rPr lang="zh-CN" altLang="en-US" dirty="0"/>
              <a:t>推理的模块化能力，而且支持动态分配资源（</a:t>
            </a:r>
            <a:r>
              <a:rPr lang="en-US" altLang="zh-CN" dirty="0"/>
              <a:t> dynamically allocated resources </a:t>
            </a:r>
            <a:r>
              <a:rPr lang="zh-CN" altLang="en-US" dirty="0"/>
              <a:t>）的共享</a:t>
            </a:r>
          </a:p>
        </p:txBody>
      </p:sp>
    </p:spTree>
    <p:extLst>
      <p:ext uri="{BB962C8B-B14F-4D97-AF65-F5344CB8AC3E}">
        <p14:creationId xmlns:p14="http://schemas.microsoft.com/office/powerpoint/2010/main" val="2655015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1C7AF-5D7D-9D17-A619-21C67DBE1AB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65C5FBE-70BE-403B-CCEA-06C47CD39F8A}"/>
              </a:ext>
            </a:extLst>
          </p:cNvPr>
          <p:cNvSpPr>
            <a:spLocks noGrp="1"/>
          </p:cNvSpPr>
          <p:nvPr>
            <p:ph type="title"/>
          </p:nvPr>
        </p:nvSpPr>
        <p:spPr/>
        <p:txBody>
          <a:bodyPr/>
          <a:lstStyle/>
          <a:p>
            <a:r>
              <a:rPr lang="en-US" altLang="zh-CN" dirty="0"/>
              <a:t>seL4: Formal Verification of an OS Kernel</a:t>
            </a:r>
            <a:endParaRPr lang="zh-CN" altLang="en-US" dirty="0"/>
          </a:p>
        </p:txBody>
      </p:sp>
      <p:sp>
        <p:nvSpPr>
          <p:cNvPr id="3" name="内容占位符 2">
            <a:extLst>
              <a:ext uri="{FF2B5EF4-FFF2-40B4-BE49-F238E27FC236}">
                <a16:creationId xmlns:a16="http://schemas.microsoft.com/office/drawing/2014/main" id="{2547CE74-20DB-D45B-B69E-BB79108BB2F4}"/>
              </a:ext>
            </a:extLst>
          </p:cNvPr>
          <p:cNvSpPr>
            <a:spLocks noGrp="1"/>
          </p:cNvSpPr>
          <p:nvPr>
            <p:ph idx="1"/>
          </p:nvPr>
        </p:nvSpPr>
        <p:spPr/>
        <p:txBody>
          <a:bodyPr/>
          <a:lstStyle/>
          <a:p>
            <a:r>
              <a:rPr lang="zh-CN" altLang="en-US" dirty="0"/>
              <a:t>用于验证的内核设计</a:t>
            </a:r>
            <a:endParaRPr lang="en-US" altLang="zh-CN" dirty="0"/>
          </a:p>
          <a:p>
            <a:pPr lvl="1"/>
            <a:r>
              <a:rPr lang="zh-CN" altLang="en-US" dirty="0"/>
              <a:t>关于全局变量的不变式的证明复杂性（临时违反不变量的场景），使用限制抢占点和从</a:t>
            </a:r>
            <a:r>
              <a:rPr lang="en-US" altLang="zh-CN" dirty="0"/>
              <a:t>Haskell</a:t>
            </a:r>
            <a:r>
              <a:rPr lang="zh-CN" altLang="en-US" dirty="0"/>
              <a:t>等语言导出代码的策略</a:t>
            </a:r>
            <a:endParaRPr lang="en-US" altLang="zh-CN" dirty="0"/>
          </a:p>
          <a:p>
            <a:pPr lvl="1"/>
            <a:r>
              <a:rPr lang="zh-CN" altLang="en-US" dirty="0"/>
              <a:t>采用将内核中的内存分配控制权交给了适当授权的应用程序的内存管理模型。将分配策略推至内核之外，只需证明分配机制本身的有效性，而不需要验证用户级别的分配策略是否合理。</a:t>
            </a:r>
            <a:endParaRPr lang="en-US" altLang="zh-CN" dirty="0"/>
          </a:p>
          <a:p>
            <a:pPr lvl="1"/>
            <a:r>
              <a:rPr lang="zh-CN" altLang="en-US" dirty="0"/>
              <a:t>对于并发性和非确定性（主要关注单处理器）</a:t>
            </a:r>
            <a:endParaRPr lang="en-US" altLang="zh-CN" dirty="0"/>
          </a:p>
          <a:p>
            <a:pPr lvl="2"/>
            <a:r>
              <a:rPr lang="zh-CN" altLang="en-US" dirty="0"/>
              <a:t>为了规避挂起（</a:t>
            </a:r>
            <a:r>
              <a:rPr lang="en-US" altLang="zh-CN" dirty="0"/>
              <a:t>yield</a:t>
            </a:r>
            <a:r>
              <a:rPr lang="zh-CN" altLang="en-US" dirty="0"/>
              <a:t>）带来的验证复杂性，</a:t>
            </a:r>
            <a:r>
              <a:rPr lang="en-US" altLang="zh-CN" dirty="0"/>
              <a:t>seL4</a:t>
            </a:r>
            <a:r>
              <a:rPr lang="zh-CN" altLang="en-US" dirty="0"/>
              <a:t>内核采用了基于事件的执行模型，具有单一内核栈，并且大部分</a:t>
            </a:r>
            <a:r>
              <a:rPr lang="en-US" altLang="zh-CN" dirty="0" err="1"/>
              <a:t>api</a:t>
            </a:r>
            <a:r>
              <a:rPr lang="zh-CN" altLang="en-US" dirty="0"/>
              <a:t>是原子的。</a:t>
            </a:r>
            <a:endParaRPr lang="en-US" altLang="zh-CN" dirty="0"/>
          </a:p>
          <a:p>
            <a:pPr lvl="2"/>
            <a:r>
              <a:rPr lang="zh-CN" altLang="en-US" dirty="0"/>
              <a:t>对于中断，通过轮询机制在某些固定点检查是否有中断挂起，并将中断视为一个新的内核事件插入到事件队列的最前面，避免了常规中断处理的复杂性又保证及时性。</a:t>
            </a:r>
            <a:endParaRPr lang="en-US" altLang="zh-CN" dirty="0"/>
          </a:p>
          <a:p>
            <a:pPr lvl="2"/>
            <a:r>
              <a:rPr lang="zh-CN" altLang="en-US" dirty="0"/>
              <a:t>同时在</a:t>
            </a:r>
            <a:r>
              <a:rPr lang="en-US" altLang="zh-CN" dirty="0"/>
              <a:t>seL4</a:t>
            </a:r>
            <a:r>
              <a:rPr lang="zh-CN" altLang="en-US" dirty="0"/>
              <a:t>中完全避免了异常</a:t>
            </a:r>
          </a:p>
        </p:txBody>
      </p:sp>
    </p:spTree>
    <p:extLst>
      <p:ext uri="{BB962C8B-B14F-4D97-AF65-F5344CB8AC3E}">
        <p14:creationId xmlns:p14="http://schemas.microsoft.com/office/powerpoint/2010/main" val="41014743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71DEE4-03FB-961F-A683-04DCF72E8F39}"/>
              </a:ext>
            </a:extLst>
          </p:cNvPr>
          <p:cNvSpPr>
            <a:spLocks noGrp="1"/>
          </p:cNvSpPr>
          <p:nvPr>
            <p:ph type="title"/>
          </p:nvPr>
        </p:nvSpPr>
        <p:spPr/>
        <p:txBody>
          <a:bodyPr/>
          <a:lstStyle/>
          <a:p>
            <a:r>
              <a:rPr lang="en-US" altLang="zh-CN" dirty="0"/>
              <a:t>Local rely-guarantee reasoning</a:t>
            </a:r>
            <a:endParaRPr lang="zh-CN" altLang="en-US" dirty="0"/>
          </a:p>
        </p:txBody>
      </p:sp>
      <p:sp>
        <p:nvSpPr>
          <p:cNvPr id="3" name="内容占位符 2">
            <a:extLst>
              <a:ext uri="{FF2B5EF4-FFF2-40B4-BE49-F238E27FC236}">
                <a16:creationId xmlns:a16="http://schemas.microsoft.com/office/drawing/2014/main" id="{E1BE1FC4-53C1-CABE-AEA3-9CBDD3A6EE2A}"/>
              </a:ext>
            </a:extLst>
          </p:cNvPr>
          <p:cNvSpPr>
            <a:spLocks noGrp="1"/>
          </p:cNvSpPr>
          <p:nvPr>
            <p:ph idx="1"/>
          </p:nvPr>
        </p:nvSpPr>
        <p:spPr/>
        <p:txBody>
          <a:bodyPr/>
          <a:lstStyle/>
          <a:p>
            <a:r>
              <a:rPr lang="zh-CN" altLang="en-US" dirty="0"/>
              <a:t>背景</a:t>
            </a:r>
            <a:endParaRPr lang="en-US" altLang="zh-CN" dirty="0"/>
          </a:p>
          <a:p>
            <a:pPr lvl="1"/>
            <a:r>
              <a:rPr lang="en-US" altLang="zh-CN" dirty="0"/>
              <a:t>RG</a:t>
            </a:r>
            <a:r>
              <a:rPr lang="zh-CN" altLang="en-US" dirty="0"/>
              <a:t>与</a:t>
            </a:r>
            <a:r>
              <a:rPr lang="en-US" altLang="zh-CN" dirty="0"/>
              <a:t>CSL</a:t>
            </a:r>
            <a:r>
              <a:rPr lang="zh-CN" altLang="en-US" dirty="0"/>
              <a:t>的融合：</a:t>
            </a:r>
            <a:r>
              <a:rPr lang="nb-NO" altLang="zh-CN" dirty="0"/>
              <a:t>SAGL (Feng et al. 2007)</a:t>
            </a:r>
          </a:p>
          <a:p>
            <a:pPr lvl="1"/>
            <a:endParaRPr lang="nb-NO" altLang="zh-CN" dirty="0"/>
          </a:p>
          <a:p>
            <a:pPr lvl="1"/>
            <a:endParaRPr lang="nb-NO" altLang="zh-CN" dirty="0"/>
          </a:p>
          <a:p>
            <a:pPr lvl="1"/>
            <a:endParaRPr lang="nb-NO" altLang="zh-CN" dirty="0"/>
          </a:p>
          <a:p>
            <a:pPr lvl="1"/>
            <a:endParaRPr lang="nb-NO" altLang="zh-CN" dirty="0"/>
          </a:p>
          <a:p>
            <a:pPr lvl="1"/>
            <a:endParaRPr lang="nb-NO" altLang="zh-CN" dirty="0"/>
          </a:p>
          <a:p>
            <a:pPr lvl="1"/>
            <a:r>
              <a:rPr lang="zh-CN" altLang="en-US" dirty="0"/>
              <a:t>其中</a:t>
            </a:r>
            <a:r>
              <a:rPr lang="en-US" altLang="zh-CN" dirty="0"/>
              <a:t>p</a:t>
            </a:r>
            <a:r>
              <a:rPr lang="zh-CN" altLang="en-US" dirty="0"/>
              <a:t>和</a:t>
            </a:r>
            <a:r>
              <a:rPr lang="en-US" altLang="zh-CN" dirty="0"/>
              <a:t>q</a:t>
            </a:r>
            <a:r>
              <a:rPr lang="zh-CN" altLang="en-US" dirty="0"/>
              <a:t>为线程私有资源的前置条件和后置条件，</a:t>
            </a:r>
            <a:r>
              <a:rPr lang="en-US" altLang="zh-CN" dirty="0"/>
              <a:t>r</a:t>
            </a:r>
            <a:r>
              <a:rPr lang="zh-CN" altLang="en-US" dirty="0"/>
              <a:t>和</a:t>
            </a:r>
            <a:r>
              <a:rPr lang="en-US" altLang="zh-CN" dirty="0"/>
              <a:t>r’</a:t>
            </a:r>
            <a:r>
              <a:rPr lang="zh-CN" altLang="en-US" dirty="0"/>
              <a:t>为共享部分的前置条件和后置条件，</a:t>
            </a:r>
            <a:r>
              <a:rPr lang="en-US" altLang="zh-CN" dirty="0"/>
              <a:t>Rely/guarantee</a:t>
            </a:r>
            <a:r>
              <a:rPr lang="zh-CN" altLang="en-US" dirty="0"/>
              <a:t>条件只指定共享部分。</a:t>
            </a:r>
          </a:p>
          <a:p>
            <a:pPr marL="457200" lvl="1" indent="0">
              <a:buNone/>
            </a:pPr>
            <a:endParaRPr lang="en-US" altLang="zh-CN" dirty="0"/>
          </a:p>
          <a:p>
            <a:pPr lvl="1"/>
            <a:endParaRPr lang="zh-CN" altLang="en-US" dirty="0"/>
          </a:p>
        </p:txBody>
      </p:sp>
      <p:pic>
        <p:nvPicPr>
          <p:cNvPr id="5" name="图片 4">
            <a:extLst>
              <a:ext uri="{FF2B5EF4-FFF2-40B4-BE49-F238E27FC236}">
                <a16:creationId xmlns:a16="http://schemas.microsoft.com/office/drawing/2014/main" id="{1EF26D8B-47BC-F2BF-4238-0C03DF857D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6996" y="2965537"/>
            <a:ext cx="7358665" cy="1500138"/>
          </a:xfrm>
          <a:prstGeom prst="rect">
            <a:avLst/>
          </a:prstGeom>
        </p:spPr>
      </p:pic>
    </p:spTree>
    <p:extLst>
      <p:ext uri="{BB962C8B-B14F-4D97-AF65-F5344CB8AC3E}">
        <p14:creationId xmlns:p14="http://schemas.microsoft.com/office/powerpoint/2010/main" val="13161874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9DAB5-9BFA-7EEB-FE01-ED4FF1F04C5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BF16091-E2FF-0C9B-C616-52A4F494D715}"/>
              </a:ext>
            </a:extLst>
          </p:cNvPr>
          <p:cNvSpPr>
            <a:spLocks noGrp="1"/>
          </p:cNvSpPr>
          <p:nvPr>
            <p:ph type="title"/>
          </p:nvPr>
        </p:nvSpPr>
        <p:spPr/>
        <p:txBody>
          <a:bodyPr/>
          <a:lstStyle/>
          <a:p>
            <a:r>
              <a:rPr lang="en-US" altLang="zh-CN" dirty="0"/>
              <a:t>Local rely-guarantee reasoning</a:t>
            </a:r>
            <a:endParaRPr lang="zh-CN" altLang="en-US" dirty="0"/>
          </a:p>
        </p:txBody>
      </p:sp>
      <p:sp>
        <p:nvSpPr>
          <p:cNvPr id="3" name="内容占位符 2">
            <a:extLst>
              <a:ext uri="{FF2B5EF4-FFF2-40B4-BE49-F238E27FC236}">
                <a16:creationId xmlns:a16="http://schemas.microsoft.com/office/drawing/2014/main" id="{95A6243D-746B-E9DE-C539-D1DD1DD90888}"/>
              </a:ext>
            </a:extLst>
          </p:cNvPr>
          <p:cNvSpPr>
            <a:spLocks noGrp="1"/>
          </p:cNvSpPr>
          <p:nvPr>
            <p:ph idx="1"/>
          </p:nvPr>
        </p:nvSpPr>
        <p:spPr/>
        <p:txBody>
          <a:bodyPr/>
          <a:lstStyle/>
          <a:p>
            <a:r>
              <a:rPr lang="zh-CN" altLang="en-US" dirty="0"/>
              <a:t>背景</a:t>
            </a:r>
            <a:endParaRPr lang="en-US" altLang="zh-CN" dirty="0"/>
          </a:p>
          <a:p>
            <a:pPr lvl="1"/>
            <a:r>
              <a:rPr lang="en-US" altLang="zh-CN" dirty="0"/>
              <a:t>RG/CSL/</a:t>
            </a:r>
            <a:r>
              <a:rPr lang="nb-NO" altLang="zh-CN" dirty="0"/>
              <a:t>SAGL</a:t>
            </a:r>
            <a:r>
              <a:rPr lang="zh-CN" altLang="en-US" dirty="0"/>
              <a:t>的不足：</a:t>
            </a:r>
            <a:endParaRPr lang="en-US" altLang="zh-CN" dirty="0"/>
          </a:p>
          <a:p>
            <a:pPr lvl="2"/>
            <a:r>
              <a:rPr lang="zh-CN" altLang="en-US" dirty="0"/>
              <a:t>共享资源的不变量很难在不大量使用辅助变量的情况下表示变量值的保存和减少，因此使用</a:t>
            </a:r>
            <a:r>
              <a:rPr lang="en-US" altLang="zh-CN" dirty="0"/>
              <a:t>CSL</a:t>
            </a:r>
            <a:r>
              <a:rPr lang="zh-CN" altLang="en-US" dirty="0"/>
              <a:t>很难验证某些细粒度并发程序。</a:t>
            </a:r>
            <a:endParaRPr lang="nb-NO" altLang="zh-CN" dirty="0"/>
          </a:p>
          <a:p>
            <a:pPr lvl="2"/>
            <a:r>
              <a:rPr lang="en-US" altLang="zh-CN" dirty="0"/>
              <a:t>RG</a:t>
            </a:r>
            <a:r>
              <a:rPr lang="zh-CN" altLang="en-US" dirty="0"/>
              <a:t>和</a:t>
            </a:r>
            <a:r>
              <a:rPr lang="nb-NO" altLang="zh-CN" dirty="0"/>
              <a:t>SAGL</a:t>
            </a:r>
            <a:r>
              <a:rPr lang="zh-CN" altLang="en-US" dirty="0"/>
              <a:t>要求共享资源是全局已知的，一段程序的规范可能会包括没有被这段程序访问的共享数据结构</a:t>
            </a:r>
            <a:endParaRPr lang="en-US" altLang="zh-CN" dirty="0"/>
          </a:p>
          <a:p>
            <a:pPr lvl="2"/>
            <a:r>
              <a:rPr lang="en-US" altLang="zh-CN" dirty="0"/>
              <a:t>RG</a:t>
            </a:r>
            <a:r>
              <a:rPr lang="zh-CN" altLang="en-US" dirty="0"/>
              <a:t>和</a:t>
            </a:r>
            <a:r>
              <a:rPr lang="nb-NO" altLang="zh-CN" dirty="0"/>
              <a:t>SAGL</a:t>
            </a:r>
            <a:r>
              <a:rPr lang="zh-CN" altLang="en-US" dirty="0"/>
              <a:t>无法保证本地线程间共享的资源在编写规范的时候对外部隐藏</a:t>
            </a:r>
            <a:endParaRPr lang="en-US" altLang="zh-CN" dirty="0"/>
          </a:p>
          <a:p>
            <a:pPr lvl="2"/>
            <a:r>
              <a:rPr lang="zh-CN" altLang="en-US" dirty="0"/>
              <a:t>不支持动态分配资源（</a:t>
            </a:r>
            <a:r>
              <a:rPr lang="en-US" altLang="zh-CN" dirty="0"/>
              <a:t> dynamically allocated resources </a:t>
            </a:r>
            <a:r>
              <a:rPr lang="zh-CN" altLang="en-US" dirty="0"/>
              <a:t>）的共享</a:t>
            </a:r>
            <a:endParaRPr lang="en-US" altLang="zh-CN" dirty="0"/>
          </a:p>
          <a:p>
            <a:pPr lvl="1"/>
            <a:endParaRPr lang="zh-CN" altLang="en-US" dirty="0"/>
          </a:p>
        </p:txBody>
      </p:sp>
    </p:spTree>
    <p:extLst>
      <p:ext uri="{BB962C8B-B14F-4D97-AF65-F5344CB8AC3E}">
        <p14:creationId xmlns:p14="http://schemas.microsoft.com/office/powerpoint/2010/main" val="2365912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78BCE-2E11-AEB6-4AFE-E50D7700DDB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389D6B2-6681-BEE0-634C-7E6A0BA106C4}"/>
              </a:ext>
            </a:extLst>
          </p:cNvPr>
          <p:cNvSpPr>
            <a:spLocks noGrp="1"/>
          </p:cNvSpPr>
          <p:nvPr>
            <p:ph type="title"/>
          </p:nvPr>
        </p:nvSpPr>
        <p:spPr/>
        <p:txBody>
          <a:bodyPr/>
          <a:lstStyle/>
          <a:p>
            <a:r>
              <a:rPr lang="en-US" altLang="zh-CN" dirty="0"/>
              <a:t>Local rely-guarantee reasoning</a:t>
            </a:r>
            <a:endParaRPr lang="zh-CN" altLang="en-US" dirty="0"/>
          </a:p>
        </p:txBody>
      </p:sp>
      <p:sp>
        <p:nvSpPr>
          <p:cNvPr id="3" name="内容占位符 2">
            <a:extLst>
              <a:ext uri="{FF2B5EF4-FFF2-40B4-BE49-F238E27FC236}">
                <a16:creationId xmlns:a16="http://schemas.microsoft.com/office/drawing/2014/main" id="{E461AB45-47BE-AA80-E6E9-526B8005D233}"/>
              </a:ext>
            </a:extLst>
          </p:cNvPr>
          <p:cNvSpPr>
            <a:spLocks noGrp="1"/>
          </p:cNvSpPr>
          <p:nvPr>
            <p:ph idx="1"/>
          </p:nvPr>
        </p:nvSpPr>
        <p:spPr/>
        <p:txBody>
          <a:bodyPr/>
          <a:lstStyle/>
          <a:p>
            <a:r>
              <a:rPr lang="en-US" altLang="zh-CN" dirty="0"/>
              <a:t>LRG(Local rely-guarantee )</a:t>
            </a:r>
          </a:p>
          <a:p>
            <a:pPr lvl="1"/>
            <a:r>
              <a:rPr lang="zh-CN" altLang="en-US" dirty="0"/>
              <a:t>改进</a:t>
            </a:r>
            <a:r>
              <a:rPr lang="en-US" altLang="zh-CN" dirty="0"/>
              <a:t>1</a:t>
            </a:r>
            <a:r>
              <a:rPr lang="zh-CN" altLang="en-US" dirty="0"/>
              <a:t>：</a:t>
            </a:r>
            <a:endParaRPr lang="en-US" altLang="zh-CN" dirty="0"/>
          </a:p>
          <a:p>
            <a:pPr lvl="2"/>
            <a:r>
              <a:rPr lang="zh-CN" altLang="en-US" dirty="0"/>
              <a:t>将分离合取引入动作</a:t>
            </a:r>
            <a:r>
              <a:rPr lang="en-US" altLang="zh-CN" dirty="0"/>
              <a:t>(actions / </a:t>
            </a:r>
            <a:r>
              <a:rPr lang="zh-CN" altLang="en-US" dirty="0"/>
              <a:t>即</a:t>
            </a:r>
            <a:r>
              <a:rPr lang="en-US" altLang="zh-CN" dirty="0"/>
              <a:t>transitions)</a:t>
            </a:r>
            <a:r>
              <a:rPr lang="zh-CN" altLang="en-US" dirty="0"/>
              <a:t>类似于分离逻辑中的分离连接</a:t>
            </a:r>
            <a:r>
              <a:rPr lang="en-US" altLang="zh-CN" dirty="0" err="1"/>
              <a:t>p∗p</a:t>
            </a:r>
            <a:r>
              <a:rPr lang="en-US" altLang="zh-CN" dirty="0"/>
              <a:t>’</a:t>
            </a:r>
            <a:r>
              <a:rPr lang="zh-CN" altLang="en-US" dirty="0"/>
              <a:t>， </a:t>
            </a:r>
            <a:r>
              <a:rPr lang="en-US" altLang="zh-CN" dirty="0"/>
              <a:t>R∗R’ (</a:t>
            </a:r>
            <a:r>
              <a:rPr lang="zh-CN" altLang="en-US" dirty="0"/>
              <a:t>或</a:t>
            </a:r>
            <a:r>
              <a:rPr lang="en-US" altLang="zh-CN" dirty="0"/>
              <a:t>G∗G’)</a:t>
            </a:r>
            <a:r>
              <a:rPr lang="zh-CN" altLang="en-US" dirty="0"/>
              <a:t>表示两个子动作</a:t>
            </a:r>
            <a:r>
              <a:rPr lang="en-US" altLang="zh-CN" dirty="0"/>
              <a:t>R</a:t>
            </a:r>
            <a:r>
              <a:rPr lang="zh-CN" altLang="en-US" dirty="0"/>
              <a:t>和</a:t>
            </a:r>
            <a:r>
              <a:rPr lang="en-US" altLang="zh-CN" dirty="0"/>
              <a:t>R’(</a:t>
            </a:r>
            <a:r>
              <a:rPr lang="zh-CN" altLang="en-US" dirty="0"/>
              <a:t>或</a:t>
            </a:r>
            <a:r>
              <a:rPr lang="en-US" altLang="zh-CN" dirty="0"/>
              <a:t>G</a:t>
            </a:r>
            <a:r>
              <a:rPr lang="zh-CN" altLang="en-US" dirty="0"/>
              <a:t>和</a:t>
            </a:r>
            <a:r>
              <a:rPr lang="en-US" altLang="zh-CN" dirty="0"/>
              <a:t>G’)</a:t>
            </a:r>
            <a:r>
              <a:rPr lang="zh-CN" altLang="en-US" dirty="0"/>
              <a:t>发生在程序状态的不相交部分上。</a:t>
            </a:r>
            <a:endParaRPr lang="en-US" altLang="zh-CN" dirty="0"/>
          </a:p>
          <a:p>
            <a:pPr lvl="2"/>
            <a:endParaRPr lang="en-US" altLang="zh-CN" dirty="0"/>
          </a:p>
          <a:p>
            <a:pPr lvl="2"/>
            <a:endParaRPr lang="en-US" altLang="zh-CN" dirty="0"/>
          </a:p>
          <a:p>
            <a:pPr lvl="2"/>
            <a:endParaRPr lang="en-US" altLang="zh-CN" dirty="0"/>
          </a:p>
          <a:p>
            <a:pPr lvl="2"/>
            <a:r>
              <a:rPr lang="zh-CN" altLang="en-US" dirty="0"/>
              <a:t>而用于私有资源的更简单的框架规则，在</a:t>
            </a:r>
            <a:r>
              <a:rPr lang="en-US" altLang="zh-CN" dirty="0"/>
              <a:t>SAGL</a:t>
            </a:r>
            <a:r>
              <a:rPr lang="zh-CN" altLang="en-US" dirty="0"/>
              <a:t>中支持的，在我们的逻辑中也是合理的。</a:t>
            </a:r>
          </a:p>
          <a:p>
            <a:pPr lvl="2"/>
            <a:endParaRPr lang="zh-CN" altLang="en-US" dirty="0"/>
          </a:p>
          <a:p>
            <a:pPr lvl="2"/>
            <a:endParaRPr lang="en-US" altLang="zh-CN" dirty="0"/>
          </a:p>
          <a:p>
            <a:pPr lvl="1"/>
            <a:endParaRPr lang="zh-CN" altLang="en-US" dirty="0"/>
          </a:p>
        </p:txBody>
      </p:sp>
      <p:pic>
        <p:nvPicPr>
          <p:cNvPr id="6" name="图片 5">
            <a:extLst>
              <a:ext uri="{FF2B5EF4-FFF2-40B4-BE49-F238E27FC236}">
                <a16:creationId xmlns:a16="http://schemas.microsoft.com/office/drawing/2014/main" id="{6F492AB9-A9E4-7297-6B9C-40DA6972D4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5723" y="3428439"/>
            <a:ext cx="4940554" cy="628682"/>
          </a:xfrm>
          <a:prstGeom prst="rect">
            <a:avLst/>
          </a:prstGeom>
        </p:spPr>
      </p:pic>
      <p:pic>
        <p:nvPicPr>
          <p:cNvPr id="7" name="图片 6">
            <a:extLst>
              <a:ext uri="{FF2B5EF4-FFF2-40B4-BE49-F238E27FC236}">
                <a16:creationId xmlns:a16="http://schemas.microsoft.com/office/drawing/2014/main" id="{44F77E08-A8ED-A9D2-040A-6A974A373777}"/>
              </a:ext>
            </a:extLst>
          </p:cNvPr>
          <p:cNvPicPr>
            <a:picLocks noChangeAspect="1"/>
          </p:cNvPicPr>
          <p:nvPr/>
        </p:nvPicPr>
        <p:blipFill>
          <a:blip r:embed="rId4"/>
          <a:stretch>
            <a:fillRect/>
          </a:stretch>
        </p:blipFill>
        <p:spPr>
          <a:xfrm>
            <a:off x="4608004" y="4915937"/>
            <a:ext cx="2975992" cy="743998"/>
          </a:xfrm>
          <a:prstGeom prst="rect">
            <a:avLst/>
          </a:prstGeom>
        </p:spPr>
      </p:pic>
    </p:spTree>
    <p:extLst>
      <p:ext uri="{BB962C8B-B14F-4D97-AF65-F5344CB8AC3E}">
        <p14:creationId xmlns:p14="http://schemas.microsoft.com/office/powerpoint/2010/main" val="40307995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74106-1863-B1B6-2B12-F4162EC2D24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290E969-551C-ACA0-4188-AB94A1DD5F45}"/>
              </a:ext>
            </a:extLst>
          </p:cNvPr>
          <p:cNvSpPr>
            <a:spLocks noGrp="1"/>
          </p:cNvSpPr>
          <p:nvPr>
            <p:ph type="title"/>
          </p:nvPr>
        </p:nvSpPr>
        <p:spPr/>
        <p:txBody>
          <a:bodyPr/>
          <a:lstStyle/>
          <a:p>
            <a:r>
              <a:rPr lang="en-US" altLang="zh-CN" dirty="0"/>
              <a:t>Local rely-guarantee reasoning</a:t>
            </a:r>
            <a:endParaRPr lang="zh-CN" altLang="en-US" dirty="0"/>
          </a:p>
        </p:txBody>
      </p:sp>
      <p:sp>
        <p:nvSpPr>
          <p:cNvPr id="3" name="内容占位符 2">
            <a:extLst>
              <a:ext uri="{FF2B5EF4-FFF2-40B4-BE49-F238E27FC236}">
                <a16:creationId xmlns:a16="http://schemas.microsoft.com/office/drawing/2014/main" id="{FEF4526B-57CF-C131-02FF-9556F9FF5AA6}"/>
              </a:ext>
            </a:extLst>
          </p:cNvPr>
          <p:cNvSpPr>
            <a:spLocks noGrp="1"/>
          </p:cNvSpPr>
          <p:nvPr>
            <p:ph idx="1"/>
          </p:nvPr>
        </p:nvSpPr>
        <p:spPr/>
        <p:txBody>
          <a:bodyPr/>
          <a:lstStyle/>
          <a:p>
            <a:r>
              <a:rPr lang="en-US" altLang="zh-CN" dirty="0"/>
              <a:t>LRG(Local rely-guarantee )</a:t>
            </a:r>
          </a:p>
          <a:p>
            <a:pPr lvl="1"/>
            <a:r>
              <a:rPr lang="zh-CN" altLang="en-US" dirty="0"/>
              <a:t>改进</a:t>
            </a:r>
            <a:r>
              <a:rPr lang="en-US" altLang="zh-CN" dirty="0"/>
              <a:t>2</a:t>
            </a:r>
            <a:r>
              <a:rPr lang="zh-CN" altLang="en-US" dirty="0"/>
              <a:t>：</a:t>
            </a:r>
            <a:endParaRPr lang="en-US" altLang="zh-CN" dirty="0"/>
          </a:p>
          <a:p>
            <a:pPr lvl="2"/>
            <a:r>
              <a:rPr lang="zh-CN" altLang="en-US" dirty="0"/>
              <a:t>为了允许线程子集隐藏本地共享资源，引入了一个新的隐藏规则（</a:t>
            </a:r>
            <a:r>
              <a:rPr lang="en-US" altLang="zh-CN" dirty="0"/>
              <a:t>hiding rule</a:t>
            </a:r>
            <a:r>
              <a:rPr lang="zh-CN" altLang="en-US" dirty="0"/>
              <a:t>）</a:t>
            </a:r>
            <a:endParaRPr lang="en-US" altLang="zh-CN" dirty="0"/>
          </a:p>
          <a:p>
            <a:pPr lvl="2"/>
            <a:endParaRPr lang="zh-CN" altLang="en-US" dirty="0"/>
          </a:p>
          <a:p>
            <a:pPr lvl="2"/>
            <a:endParaRPr lang="en-US" altLang="zh-CN" dirty="0"/>
          </a:p>
          <a:p>
            <a:pPr lvl="1"/>
            <a:endParaRPr lang="zh-CN" altLang="en-US" dirty="0"/>
          </a:p>
        </p:txBody>
      </p:sp>
      <p:pic>
        <p:nvPicPr>
          <p:cNvPr id="5" name="图片 4">
            <a:extLst>
              <a:ext uri="{FF2B5EF4-FFF2-40B4-BE49-F238E27FC236}">
                <a16:creationId xmlns:a16="http://schemas.microsoft.com/office/drawing/2014/main" id="{CB05FE83-3CE9-3D12-CA91-15F968983B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9776" y="3073381"/>
            <a:ext cx="5772447" cy="711237"/>
          </a:xfrm>
          <a:prstGeom prst="rect">
            <a:avLst/>
          </a:prstGeom>
        </p:spPr>
      </p:pic>
    </p:spTree>
    <p:extLst>
      <p:ext uri="{BB962C8B-B14F-4D97-AF65-F5344CB8AC3E}">
        <p14:creationId xmlns:p14="http://schemas.microsoft.com/office/powerpoint/2010/main" val="25630517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394B9F-086D-AE31-2488-16ECB45B4DB5}"/>
              </a:ext>
            </a:extLst>
          </p:cNvPr>
          <p:cNvSpPr>
            <a:spLocks noGrp="1"/>
          </p:cNvSpPr>
          <p:nvPr>
            <p:ph type="title"/>
          </p:nvPr>
        </p:nvSpPr>
        <p:spPr/>
        <p:txBody>
          <a:bodyPr/>
          <a:lstStyle/>
          <a:p>
            <a:endParaRPr lang="zh-CN" altLang="en-US" dirty="0"/>
          </a:p>
        </p:txBody>
      </p:sp>
      <p:pic>
        <p:nvPicPr>
          <p:cNvPr id="5" name="内容占位符 4">
            <a:extLst>
              <a:ext uri="{FF2B5EF4-FFF2-40B4-BE49-F238E27FC236}">
                <a16:creationId xmlns:a16="http://schemas.microsoft.com/office/drawing/2014/main" id="{EC981C85-6452-1948-BB98-C4604233B7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5733" y="2171357"/>
            <a:ext cx="8420533" cy="3067208"/>
          </a:xfrm>
        </p:spPr>
      </p:pic>
    </p:spTree>
    <p:extLst>
      <p:ext uri="{BB962C8B-B14F-4D97-AF65-F5344CB8AC3E}">
        <p14:creationId xmlns:p14="http://schemas.microsoft.com/office/powerpoint/2010/main" val="9782668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5876C7-A45D-53E6-F6B1-48CAD6E44EE1}"/>
              </a:ext>
            </a:extLst>
          </p:cNvPr>
          <p:cNvSpPr>
            <a:spLocks noGrp="1"/>
          </p:cNvSpPr>
          <p:nvPr>
            <p:ph type="title"/>
          </p:nvPr>
        </p:nvSpPr>
        <p:spPr/>
        <p:txBody>
          <a:bodyPr>
            <a:normAutofit fontScale="90000"/>
          </a:bodyPr>
          <a:lstStyle/>
          <a:p>
            <a:r>
              <a:rPr lang="en-US" altLang="zh-CN" dirty="0"/>
              <a:t>A Rely-Guarantee-Based Simulation for</a:t>
            </a:r>
            <a:br>
              <a:rPr lang="en-US" altLang="zh-CN" dirty="0"/>
            </a:br>
            <a:r>
              <a:rPr lang="en-US" altLang="zh-CN" dirty="0"/>
              <a:t>Verifying Concurrent Program Transformations</a:t>
            </a:r>
            <a:endParaRPr lang="zh-CN" altLang="en-US" dirty="0"/>
          </a:p>
        </p:txBody>
      </p:sp>
      <p:sp>
        <p:nvSpPr>
          <p:cNvPr id="6" name="内容占位符 5">
            <a:extLst>
              <a:ext uri="{FF2B5EF4-FFF2-40B4-BE49-F238E27FC236}">
                <a16:creationId xmlns:a16="http://schemas.microsoft.com/office/drawing/2014/main" id="{E7B84ECC-38B3-14ED-6313-3ECEE9E8DE60}"/>
              </a:ext>
            </a:extLst>
          </p:cNvPr>
          <p:cNvSpPr>
            <a:spLocks noGrp="1"/>
          </p:cNvSpPr>
          <p:nvPr>
            <p:ph idx="1"/>
          </p:nvPr>
        </p:nvSpPr>
        <p:spPr>
          <a:xfrm>
            <a:off x="838200" y="1825624"/>
            <a:ext cx="10515600" cy="4930775"/>
          </a:xfrm>
        </p:spPr>
        <p:txBody>
          <a:bodyPr>
            <a:normAutofit/>
          </a:bodyPr>
          <a:lstStyle/>
          <a:p>
            <a:r>
              <a:rPr lang="zh-CN" altLang="en-US" dirty="0"/>
              <a:t>主要工作</a:t>
            </a:r>
            <a:endParaRPr lang="en-US" altLang="zh-CN" dirty="0"/>
          </a:p>
          <a:p>
            <a:pPr lvl="1"/>
            <a:r>
              <a:rPr lang="zh-CN" altLang="en-US" dirty="0"/>
              <a:t>文章提出了一种基于依赖保证的仿真（</a:t>
            </a:r>
            <a:r>
              <a:rPr lang="en-US" altLang="zh-CN" dirty="0" err="1"/>
              <a:t>RGSim</a:t>
            </a:r>
            <a:r>
              <a:rPr lang="zh-CN" altLang="en-US" dirty="0"/>
              <a:t>），用于并发程序转换（</a:t>
            </a:r>
            <a:r>
              <a:rPr lang="en-US" altLang="zh-CN" dirty="0"/>
              <a:t>transformations</a:t>
            </a:r>
            <a:r>
              <a:rPr lang="zh-CN" altLang="en-US" dirty="0"/>
              <a:t>）的组合验证。</a:t>
            </a:r>
            <a:endParaRPr lang="en-US" altLang="zh-CN" dirty="0"/>
          </a:p>
          <a:p>
            <a:pPr lvl="2"/>
            <a:r>
              <a:rPr lang="en-US" altLang="zh-CN" dirty="0" err="1"/>
              <a:t>RGSim</a:t>
            </a:r>
            <a:r>
              <a:rPr lang="zh-CN" altLang="en-US" dirty="0"/>
              <a:t>通过依赖</a:t>
            </a:r>
            <a:r>
              <a:rPr lang="en-US" altLang="zh-CN" dirty="0"/>
              <a:t>/</a:t>
            </a:r>
            <a:r>
              <a:rPr lang="zh-CN" altLang="en-US" dirty="0"/>
              <a:t>保证条件对并发程序之间的模拟进行参数化，指定程序与其环境之间的交互。</a:t>
            </a:r>
            <a:endParaRPr lang="en-US" altLang="zh-CN" dirty="0"/>
          </a:p>
          <a:p>
            <a:pPr lvl="2"/>
            <a:r>
              <a:rPr lang="zh-CN" altLang="en-US" dirty="0"/>
              <a:t>基于仿真技术，</a:t>
            </a:r>
            <a:r>
              <a:rPr lang="en-US" altLang="zh-CN" dirty="0" err="1"/>
              <a:t>RGSim</a:t>
            </a:r>
            <a:r>
              <a:rPr lang="zh-CN" altLang="en-US" dirty="0"/>
              <a:t>只专注于比较外部可观察的行为（例如，</a:t>
            </a:r>
            <a:r>
              <a:rPr lang="en-US" altLang="zh-CN" dirty="0"/>
              <a:t>I/O</a:t>
            </a:r>
            <a:r>
              <a:rPr lang="zh-CN" altLang="en-US" dirty="0"/>
              <a:t>事件），给相关程序的实现中提供了相当大的余地。</a:t>
            </a:r>
            <a:endParaRPr lang="en-US" altLang="zh-CN" dirty="0"/>
          </a:p>
          <a:p>
            <a:pPr lvl="2"/>
            <a:r>
              <a:rPr lang="zh-CN" altLang="en-US" dirty="0"/>
              <a:t>提出了一组关系推理规则来描述和证明并发</a:t>
            </a:r>
            <a:endParaRPr lang="en-US" altLang="zh-CN" dirty="0"/>
          </a:p>
          <a:p>
            <a:pPr lvl="2"/>
            <a:r>
              <a:rPr lang="zh-CN" altLang="en-US" dirty="0"/>
              <a:t>第一次正式证明</a:t>
            </a:r>
            <a:r>
              <a:rPr lang="en-US" altLang="zh-CN" dirty="0"/>
              <a:t>Boehm</a:t>
            </a:r>
            <a:r>
              <a:rPr lang="zh-CN" altLang="en-US" dirty="0"/>
              <a:t>等并发垃圾收集算法的正确性。</a:t>
            </a:r>
          </a:p>
        </p:txBody>
      </p:sp>
    </p:spTree>
    <p:extLst>
      <p:ext uri="{BB962C8B-B14F-4D97-AF65-F5344CB8AC3E}">
        <p14:creationId xmlns:p14="http://schemas.microsoft.com/office/powerpoint/2010/main" val="31724044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215E38-A452-94C8-4EFE-F5ACBD97BDE6}"/>
              </a:ext>
            </a:extLst>
          </p:cNvPr>
          <p:cNvSpPr>
            <a:spLocks noGrp="1"/>
          </p:cNvSpPr>
          <p:nvPr>
            <p:ph type="title"/>
          </p:nvPr>
        </p:nvSpPr>
        <p:spPr/>
        <p:txBody>
          <a:bodyPr>
            <a:normAutofit fontScale="90000"/>
          </a:bodyPr>
          <a:lstStyle/>
          <a:p>
            <a:r>
              <a:rPr lang="en-US" altLang="zh-CN" dirty="0"/>
              <a:t>A Rely-Guarantee-Based Simulation for</a:t>
            </a:r>
            <a:br>
              <a:rPr lang="en-US" altLang="zh-CN" dirty="0"/>
            </a:br>
            <a:r>
              <a:rPr lang="en-US" altLang="zh-CN" dirty="0"/>
              <a:t>Verifying Concurrent Program Transformations</a:t>
            </a:r>
            <a:endParaRPr lang="zh-CN" altLang="en-US" dirty="0"/>
          </a:p>
        </p:txBody>
      </p:sp>
      <p:sp>
        <p:nvSpPr>
          <p:cNvPr id="3" name="内容占位符 2">
            <a:extLst>
              <a:ext uri="{FF2B5EF4-FFF2-40B4-BE49-F238E27FC236}">
                <a16:creationId xmlns:a16="http://schemas.microsoft.com/office/drawing/2014/main" id="{54E21005-D09E-5F51-D3C2-20AFA53AF9B0}"/>
              </a:ext>
            </a:extLst>
          </p:cNvPr>
          <p:cNvSpPr>
            <a:spLocks noGrp="1"/>
          </p:cNvSpPr>
          <p:nvPr>
            <p:ph idx="1"/>
          </p:nvPr>
        </p:nvSpPr>
        <p:spPr/>
        <p:txBody>
          <a:bodyPr/>
          <a:lstStyle/>
          <a:p>
            <a:r>
              <a:rPr lang="zh-CN" altLang="en-US" dirty="0"/>
              <a:t>背景</a:t>
            </a:r>
            <a:endParaRPr lang="en-US" altLang="zh-CN" dirty="0"/>
          </a:p>
          <a:p>
            <a:pPr lvl="1"/>
            <a:r>
              <a:rPr lang="zh-CN" altLang="en-US" dirty="0"/>
              <a:t>目标：并发程序中可组合的精化关系：</a:t>
            </a:r>
            <a:endParaRPr lang="en-US" altLang="zh-CN" dirty="0"/>
          </a:p>
          <a:p>
            <a:pPr lvl="1"/>
            <a:endParaRPr lang="en-US" altLang="zh-CN" dirty="0"/>
          </a:p>
          <a:p>
            <a:pPr lvl="1"/>
            <a:endParaRPr lang="en-US" altLang="zh-CN" dirty="0"/>
          </a:p>
          <a:p>
            <a:pPr lvl="1"/>
            <a:r>
              <a:rPr lang="zh-CN" altLang="en-US" dirty="0"/>
              <a:t>当前问题：</a:t>
            </a:r>
            <a:endParaRPr lang="en-US" altLang="zh-CN" dirty="0"/>
          </a:p>
          <a:p>
            <a:pPr lvl="2"/>
            <a:r>
              <a:rPr lang="zh-CN" altLang="en-US" dirty="0"/>
              <a:t>顺序程序的精化失去了并行组合性</a:t>
            </a:r>
            <a:endParaRPr lang="en-US" altLang="zh-CN" dirty="0"/>
          </a:p>
          <a:p>
            <a:pPr lvl="2"/>
            <a:r>
              <a:rPr lang="zh-CN" altLang="en-US" dirty="0"/>
              <a:t>并发程序执行轨迹考虑了所有的环境执行情况，这个假设太强，导致精化关系有很好组合性的情况下牺牲了通用性。</a:t>
            </a:r>
            <a:endParaRPr lang="en-US" altLang="zh-CN" dirty="0"/>
          </a:p>
          <a:p>
            <a:pPr lvl="2"/>
            <a:r>
              <a:rPr lang="zh-CN" altLang="en-US" dirty="0"/>
              <a:t>源程序和目标程序使用不同的语言使得转换正确性的表述更加困难。</a:t>
            </a:r>
            <a:endParaRPr lang="en-US" altLang="zh-CN" dirty="0"/>
          </a:p>
          <a:p>
            <a:pPr lvl="2"/>
            <a:r>
              <a:rPr lang="zh-CN" altLang="en-US" dirty="0"/>
              <a:t>观察者角度问题（外部观察者只观察到</a:t>
            </a:r>
            <a:r>
              <a:rPr lang="en-US" altLang="zh-CN" dirty="0"/>
              <a:t>I/O</a:t>
            </a:r>
            <a:r>
              <a:rPr lang="zh-CN" altLang="en-US" dirty="0"/>
              <a:t>）</a:t>
            </a:r>
          </a:p>
        </p:txBody>
      </p:sp>
      <p:pic>
        <p:nvPicPr>
          <p:cNvPr id="5" name="图片 4">
            <a:extLst>
              <a:ext uri="{FF2B5EF4-FFF2-40B4-BE49-F238E27FC236}">
                <a16:creationId xmlns:a16="http://schemas.microsoft.com/office/drawing/2014/main" id="{87045832-B61D-F66B-CCA8-A8FABE36FA96}"/>
              </a:ext>
            </a:extLst>
          </p:cNvPr>
          <p:cNvPicPr>
            <a:picLocks noChangeAspect="1"/>
          </p:cNvPicPr>
          <p:nvPr/>
        </p:nvPicPr>
        <p:blipFill>
          <a:blip r:embed="rId2">
            <a:extLst>
              <a:ext uri="{28A0092B-C50C-407E-A947-70E740481C1C}">
                <a14:useLocalDpi xmlns:a14="http://schemas.microsoft.com/office/drawing/2010/main" val="0"/>
              </a:ext>
            </a:extLst>
          </a:blip>
          <a:srcRect l="427" t="47583"/>
          <a:stretch/>
        </p:blipFill>
        <p:spPr>
          <a:xfrm>
            <a:off x="2941343" y="2832074"/>
            <a:ext cx="6309314" cy="596926"/>
          </a:xfrm>
          <a:prstGeom prst="rect">
            <a:avLst/>
          </a:prstGeom>
        </p:spPr>
      </p:pic>
    </p:spTree>
    <p:extLst>
      <p:ext uri="{BB962C8B-B14F-4D97-AF65-F5344CB8AC3E}">
        <p14:creationId xmlns:p14="http://schemas.microsoft.com/office/powerpoint/2010/main" val="34857435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597057-2C5F-11C3-0363-D2884112DD17}"/>
              </a:ext>
            </a:extLst>
          </p:cNvPr>
          <p:cNvSpPr>
            <a:spLocks noGrp="1"/>
          </p:cNvSpPr>
          <p:nvPr>
            <p:ph type="title"/>
          </p:nvPr>
        </p:nvSpPr>
        <p:spPr/>
        <p:txBody>
          <a:bodyPr>
            <a:normAutofit fontScale="90000"/>
          </a:bodyPr>
          <a:lstStyle/>
          <a:p>
            <a:r>
              <a:rPr lang="en-US" altLang="zh-CN" dirty="0"/>
              <a:t>A Rely-Guarantee-Based Simulation for</a:t>
            </a:r>
            <a:br>
              <a:rPr lang="en-US" altLang="zh-CN" dirty="0"/>
            </a:br>
            <a:r>
              <a:rPr lang="en-US" altLang="zh-CN" dirty="0"/>
              <a:t>Verifying Concurrent Program Transformations</a:t>
            </a:r>
            <a:endParaRPr lang="zh-CN" altLang="en-US" dirty="0"/>
          </a:p>
        </p:txBody>
      </p:sp>
      <p:sp>
        <p:nvSpPr>
          <p:cNvPr id="3" name="内容占位符 2">
            <a:extLst>
              <a:ext uri="{FF2B5EF4-FFF2-40B4-BE49-F238E27FC236}">
                <a16:creationId xmlns:a16="http://schemas.microsoft.com/office/drawing/2014/main" id="{34822C38-8DB6-67EA-2E42-EC49938B2D33}"/>
              </a:ext>
            </a:extLst>
          </p:cNvPr>
          <p:cNvSpPr>
            <a:spLocks noGrp="1"/>
          </p:cNvSpPr>
          <p:nvPr>
            <p:ph idx="1"/>
          </p:nvPr>
        </p:nvSpPr>
        <p:spPr/>
        <p:txBody>
          <a:bodyPr/>
          <a:lstStyle/>
          <a:p>
            <a:r>
              <a:rPr lang="en-US" altLang="zh-CN" dirty="0" err="1"/>
              <a:t>RGSim</a:t>
            </a:r>
            <a:r>
              <a:rPr lang="en-US" altLang="zh-CN" dirty="0"/>
              <a:t>(Rely-Guarantee-based Simulation)</a:t>
            </a:r>
          </a:p>
          <a:p>
            <a:pPr lvl="1"/>
            <a:r>
              <a:rPr lang="zh-CN" altLang="en-US" dirty="0"/>
              <a:t>本文在目标程序和源程序之间提出了一种基于依赖保证的仿真（</a:t>
            </a:r>
            <a:r>
              <a:rPr lang="en-US" altLang="zh-CN" dirty="0" err="1"/>
              <a:t>RGSim</a:t>
            </a:r>
            <a:r>
              <a:rPr lang="zh-CN" altLang="en-US" dirty="0"/>
              <a:t>） ，其关于外部可观察事件建立了一个弱模拟。</a:t>
            </a:r>
            <a:endParaRPr lang="en-US" altLang="zh-CN" dirty="0"/>
          </a:p>
          <a:p>
            <a:pPr lvl="1"/>
            <a:r>
              <a:rPr lang="zh-CN" altLang="en-US" dirty="0"/>
              <a:t>参数化了两个层次的依赖</a:t>
            </a:r>
            <a:r>
              <a:rPr lang="en-US" altLang="zh-CN" dirty="0"/>
              <a:t>/</a:t>
            </a:r>
            <a:r>
              <a:rPr lang="zh-CN" altLang="en-US" dirty="0"/>
              <a:t>保证条件并将其加入仿真关系中</a:t>
            </a:r>
            <a:endParaRPr lang="en-US" altLang="zh-CN" dirty="0"/>
          </a:p>
          <a:p>
            <a:pPr lvl="2"/>
            <a:r>
              <a:rPr lang="zh-CN" altLang="en-US" dirty="0"/>
              <a:t>                             表示</a:t>
            </a:r>
            <a:r>
              <a:rPr lang="en-US" altLang="zh-CN" dirty="0"/>
              <a:t>C</a:t>
            </a:r>
            <a:r>
              <a:rPr lang="zh-CN" altLang="en-US" dirty="0"/>
              <a:t>在环境</a:t>
            </a:r>
            <a:r>
              <a:rPr lang="en-US" altLang="zh-CN" dirty="0"/>
              <a:t>R</a:t>
            </a:r>
            <a:r>
              <a:rPr lang="zh-CN" altLang="en-US" dirty="0"/>
              <a:t>下的执行并不比</a:t>
            </a:r>
            <a:r>
              <a:rPr lang="en-US" altLang="zh-CN" dirty="0"/>
              <a:t>C</a:t>
            </a:r>
            <a:r>
              <a:rPr lang="zh-CN" altLang="en-US" dirty="0"/>
              <a:t>‘在环境</a:t>
            </a:r>
            <a:r>
              <a:rPr lang="en-US" altLang="zh-CN" dirty="0"/>
              <a:t>R</a:t>
            </a:r>
            <a:r>
              <a:rPr lang="zh-CN" altLang="en-US" dirty="0"/>
              <a:t>’下的执行表现出更多的可观察行为，并且</a:t>
            </a:r>
            <a:r>
              <a:rPr lang="en-US" altLang="zh-CN" dirty="0"/>
              <a:t>C</a:t>
            </a:r>
            <a:r>
              <a:rPr lang="zh-CN" altLang="en-US" dirty="0"/>
              <a:t>和</a:t>
            </a:r>
            <a:r>
              <a:rPr lang="en-US" altLang="zh-CN" dirty="0"/>
              <a:t>C</a:t>
            </a:r>
            <a:r>
              <a:rPr lang="zh-CN" altLang="en-US" dirty="0"/>
              <a:t>‘的状态转换分别满足</a:t>
            </a:r>
            <a:r>
              <a:rPr lang="en-US" altLang="zh-CN" dirty="0"/>
              <a:t>G</a:t>
            </a:r>
            <a:r>
              <a:rPr lang="zh-CN" altLang="en-US" dirty="0"/>
              <a:t>和</a:t>
            </a:r>
            <a:r>
              <a:rPr lang="en-US" altLang="zh-CN" dirty="0"/>
              <a:t>G</a:t>
            </a:r>
            <a:r>
              <a:rPr lang="zh-CN" altLang="en-US" dirty="0"/>
              <a:t>’。</a:t>
            </a:r>
            <a:endParaRPr lang="en-US" altLang="zh-CN" dirty="0"/>
          </a:p>
          <a:p>
            <a:pPr lvl="2"/>
            <a:r>
              <a:rPr lang="zh-CN" altLang="en-US" dirty="0"/>
              <a:t>只要线程只与行为良好的环境组合在一起，那么 </a:t>
            </a:r>
            <a:r>
              <a:rPr lang="en-US" altLang="zh-CN" dirty="0" err="1"/>
              <a:t>RGSim</a:t>
            </a:r>
            <a:r>
              <a:rPr lang="zh-CN" altLang="en-US" dirty="0"/>
              <a:t>就是可组合的：</a:t>
            </a:r>
          </a:p>
        </p:txBody>
      </p:sp>
      <p:pic>
        <p:nvPicPr>
          <p:cNvPr id="5" name="图片 4">
            <a:extLst>
              <a:ext uri="{FF2B5EF4-FFF2-40B4-BE49-F238E27FC236}">
                <a16:creationId xmlns:a16="http://schemas.microsoft.com/office/drawing/2014/main" id="{493C3245-D95B-C8FC-3BCB-78DDB9A750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516" y="3429000"/>
            <a:ext cx="2006703" cy="266714"/>
          </a:xfrm>
          <a:prstGeom prst="rect">
            <a:avLst/>
          </a:prstGeom>
        </p:spPr>
      </p:pic>
      <p:pic>
        <p:nvPicPr>
          <p:cNvPr id="9" name="图片 8">
            <a:extLst>
              <a:ext uri="{FF2B5EF4-FFF2-40B4-BE49-F238E27FC236}">
                <a16:creationId xmlns:a16="http://schemas.microsoft.com/office/drawing/2014/main" id="{21CAEF44-64EA-AC63-D464-3C899A65FE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1867" y="4578321"/>
            <a:ext cx="5512083" cy="1104957"/>
          </a:xfrm>
          <a:prstGeom prst="rect">
            <a:avLst/>
          </a:prstGeom>
        </p:spPr>
      </p:pic>
    </p:spTree>
    <p:extLst>
      <p:ext uri="{BB962C8B-B14F-4D97-AF65-F5344CB8AC3E}">
        <p14:creationId xmlns:p14="http://schemas.microsoft.com/office/powerpoint/2010/main" val="22902755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463940-8545-9E25-57F8-5703198BA1D7}"/>
              </a:ext>
            </a:extLst>
          </p:cNvPr>
          <p:cNvSpPr>
            <a:spLocks noGrp="1"/>
          </p:cNvSpPr>
          <p:nvPr>
            <p:ph type="title"/>
          </p:nvPr>
        </p:nvSpPr>
        <p:spPr/>
        <p:txBody>
          <a:bodyPr>
            <a:normAutofit fontScale="90000"/>
          </a:bodyPr>
          <a:lstStyle/>
          <a:p>
            <a:r>
              <a:rPr lang="en-US" altLang="zh-CN" dirty="0"/>
              <a:t>A Rely-Guarantee-Based Simulation for</a:t>
            </a:r>
            <a:br>
              <a:rPr lang="en-US" altLang="zh-CN" dirty="0"/>
            </a:br>
            <a:r>
              <a:rPr lang="en-US" altLang="zh-CN" dirty="0"/>
              <a:t>Verifying Concurrent Program Transformations</a:t>
            </a:r>
            <a:endParaRPr lang="zh-CN" altLang="en-US" dirty="0"/>
          </a:p>
        </p:txBody>
      </p:sp>
      <p:sp>
        <p:nvSpPr>
          <p:cNvPr id="3" name="内容占位符 2">
            <a:extLst>
              <a:ext uri="{FF2B5EF4-FFF2-40B4-BE49-F238E27FC236}">
                <a16:creationId xmlns:a16="http://schemas.microsoft.com/office/drawing/2014/main" id="{2BA0290C-AA4C-3384-611D-9C559B6EF49A}"/>
              </a:ext>
            </a:extLst>
          </p:cNvPr>
          <p:cNvSpPr>
            <a:spLocks noGrp="1"/>
          </p:cNvSpPr>
          <p:nvPr>
            <p:ph idx="1"/>
          </p:nvPr>
        </p:nvSpPr>
        <p:spPr/>
        <p:txBody>
          <a:bodyPr/>
          <a:lstStyle/>
          <a:p>
            <a:r>
              <a:rPr lang="zh-CN" altLang="en-US" dirty="0"/>
              <a:t>基于事件轨迹的精化关系：</a:t>
            </a:r>
          </a:p>
        </p:txBody>
      </p:sp>
      <p:pic>
        <p:nvPicPr>
          <p:cNvPr id="5" name="图片 4">
            <a:extLst>
              <a:ext uri="{FF2B5EF4-FFF2-40B4-BE49-F238E27FC236}">
                <a16:creationId xmlns:a16="http://schemas.microsoft.com/office/drawing/2014/main" id="{2E1337E1-57A7-3595-4E38-F72CDD00EE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5473" y="3539973"/>
            <a:ext cx="5740695" cy="2952902"/>
          </a:xfrm>
          <a:prstGeom prst="rect">
            <a:avLst/>
          </a:prstGeom>
        </p:spPr>
      </p:pic>
      <p:pic>
        <p:nvPicPr>
          <p:cNvPr id="7" name="图片 6">
            <a:extLst>
              <a:ext uri="{FF2B5EF4-FFF2-40B4-BE49-F238E27FC236}">
                <a16:creationId xmlns:a16="http://schemas.microsoft.com/office/drawing/2014/main" id="{CCBDD981-8EE1-C1F3-8AA7-0E249A74FB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1496" y="2417180"/>
            <a:ext cx="5848651" cy="1028753"/>
          </a:xfrm>
          <a:prstGeom prst="rect">
            <a:avLst/>
          </a:prstGeom>
        </p:spPr>
      </p:pic>
      <p:sp>
        <p:nvSpPr>
          <p:cNvPr id="9" name="文本框 8">
            <a:extLst>
              <a:ext uri="{FF2B5EF4-FFF2-40B4-BE49-F238E27FC236}">
                <a16:creationId xmlns:a16="http://schemas.microsoft.com/office/drawing/2014/main" id="{169F6942-492D-08C3-9F9D-BC020A818CA5}"/>
              </a:ext>
            </a:extLst>
          </p:cNvPr>
          <p:cNvSpPr txBox="1"/>
          <p:nvPr/>
        </p:nvSpPr>
        <p:spPr>
          <a:xfrm>
            <a:off x="9232901" y="5477933"/>
            <a:ext cx="1960032" cy="1200329"/>
          </a:xfrm>
          <a:prstGeom prst="rect">
            <a:avLst/>
          </a:prstGeom>
          <a:noFill/>
        </p:spPr>
        <p:txBody>
          <a:bodyPr wrap="square">
            <a:spAutoFit/>
          </a:bodyPr>
          <a:lstStyle/>
          <a:p>
            <a:r>
              <a:rPr lang="en-US" altLang="zh-CN" dirty="0"/>
              <a:t>**</a:t>
            </a:r>
            <a:r>
              <a:rPr lang="zh-CN" altLang="en-US" dirty="0"/>
              <a:t>However, it is not compositional w.r.t. parallel compositions.</a:t>
            </a:r>
          </a:p>
        </p:txBody>
      </p:sp>
      <p:sp>
        <p:nvSpPr>
          <p:cNvPr id="10" name="矩形 9">
            <a:extLst>
              <a:ext uri="{FF2B5EF4-FFF2-40B4-BE49-F238E27FC236}">
                <a16:creationId xmlns:a16="http://schemas.microsoft.com/office/drawing/2014/main" id="{2B095D28-8B5D-57F6-1A8E-9B2A2815CCE4}"/>
              </a:ext>
            </a:extLst>
          </p:cNvPr>
          <p:cNvSpPr/>
          <p:nvPr/>
        </p:nvSpPr>
        <p:spPr>
          <a:xfrm>
            <a:off x="4360333" y="3031067"/>
            <a:ext cx="2878667" cy="313266"/>
          </a:xfrm>
          <a:prstGeom prst="rect">
            <a:avLst/>
          </a:prstGeom>
          <a:noFill/>
          <a:ln w="19050">
            <a:solidFill>
              <a:srgbClr val="FF000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372407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84A46-E0E4-452F-4D51-2CB977568622}"/>
              </a:ext>
            </a:extLst>
          </p:cNvPr>
          <p:cNvSpPr>
            <a:spLocks noGrp="1"/>
          </p:cNvSpPr>
          <p:nvPr>
            <p:ph type="title"/>
          </p:nvPr>
        </p:nvSpPr>
        <p:spPr/>
        <p:txBody>
          <a:bodyPr>
            <a:normAutofit fontScale="90000"/>
          </a:bodyPr>
          <a:lstStyle/>
          <a:p>
            <a:r>
              <a:rPr lang="en-US" altLang="zh-CN" dirty="0"/>
              <a:t>A Rely-Guarantee-Based Simulation for</a:t>
            </a:r>
            <a:br>
              <a:rPr lang="en-US" altLang="zh-CN" dirty="0"/>
            </a:br>
            <a:r>
              <a:rPr lang="en-US" altLang="zh-CN" dirty="0"/>
              <a:t>Verifying Concurrent Program Transformations</a:t>
            </a:r>
            <a:endParaRPr lang="zh-CN" altLang="en-US" dirty="0"/>
          </a:p>
        </p:txBody>
      </p:sp>
      <p:sp>
        <p:nvSpPr>
          <p:cNvPr id="3" name="内容占位符 2">
            <a:extLst>
              <a:ext uri="{FF2B5EF4-FFF2-40B4-BE49-F238E27FC236}">
                <a16:creationId xmlns:a16="http://schemas.microsoft.com/office/drawing/2014/main" id="{FD7BBF0C-FC12-B206-87F2-E095D5C7F6C3}"/>
              </a:ext>
            </a:extLst>
          </p:cNvPr>
          <p:cNvSpPr>
            <a:spLocks noGrp="1"/>
          </p:cNvSpPr>
          <p:nvPr>
            <p:ph idx="1"/>
          </p:nvPr>
        </p:nvSpPr>
        <p:spPr/>
        <p:txBody>
          <a:bodyPr/>
          <a:lstStyle/>
          <a:p>
            <a:r>
              <a:rPr lang="en-US" altLang="zh-CN" dirty="0" err="1"/>
              <a:t>RGSim</a:t>
            </a:r>
            <a:endParaRPr lang="en-US" altLang="zh-CN" dirty="0"/>
          </a:p>
          <a:p>
            <a:pPr lvl="1"/>
            <a:r>
              <a:rPr lang="zh-CN" altLang="en-US" dirty="0"/>
              <a:t>定义具体的模拟（精化）关系</a:t>
            </a:r>
            <a:endParaRPr lang="en-US" altLang="zh-CN" dirty="0"/>
          </a:p>
          <a:p>
            <a:pPr lvl="2"/>
            <a:r>
              <a:rPr lang="en-US" altLang="zh-CN" dirty="0"/>
              <a:t>1.</a:t>
            </a:r>
            <a:r>
              <a:rPr lang="zh-CN" altLang="en-US" dirty="0"/>
              <a:t>没有可观察事件时：</a:t>
            </a:r>
            <a:endParaRPr lang="en-US" altLang="zh-CN" dirty="0"/>
          </a:p>
          <a:p>
            <a:pPr lvl="2"/>
            <a:r>
              <a:rPr lang="en-US" altLang="zh-CN" dirty="0"/>
              <a:t>2.</a:t>
            </a:r>
            <a:r>
              <a:rPr lang="zh-CN" altLang="en-US" dirty="0"/>
              <a:t>有可观察事件时：</a:t>
            </a:r>
            <a:endParaRPr lang="en-US" altLang="zh-CN" dirty="0"/>
          </a:p>
          <a:p>
            <a:pPr lvl="2"/>
            <a:r>
              <a:rPr lang="en-US" altLang="zh-CN" dirty="0"/>
              <a:t>3.</a:t>
            </a:r>
            <a:r>
              <a:rPr lang="zh-CN" altLang="en-US" dirty="0"/>
              <a:t>执行结束时：</a:t>
            </a:r>
            <a:endParaRPr lang="en-US" altLang="zh-CN" dirty="0"/>
          </a:p>
          <a:p>
            <a:pPr lvl="2"/>
            <a:r>
              <a:rPr lang="en-US" altLang="zh-CN" dirty="0"/>
              <a:t>4.</a:t>
            </a:r>
            <a:r>
              <a:rPr lang="zh-CN" altLang="en-US" dirty="0"/>
              <a:t>执行出错终止时：</a:t>
            </a:r>
            <a:endParaRPr lang="en-US" altLang="zh-CN" dirty="0"/>
          </a:p>
          <a:p>
            <a:pPr lvl="2"/>
            <a:r>
              <a:rPr lang="en-US" altLang="zh-CN" dirty="0"/>
              <a:t>5.</a:t>
            </a:r>
            <a:r>
              <a:rPr lang="zh-CN" altLang="en-US" dirty="0"/>
              <a:t>外部环境改变状态时：</a:t>
            </a:r>
            <a:endParaRPr lang="en-US" altLang="zh-CN" dirty="0"/>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证明了关于</a:t>
            </a: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e-trace refinement</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可靠</a:t>
            </a:r>
            <a:endParaRPr lang="en-US" altLang="zh-CN" dirty="0"/>
          </a:p>
        </p:txBody>
      </p:sp>
      <p:pic>
        <p:nvPicPr>
          <p:cNvPr id="5" name="图片 4">
            <a:extLst>
              <a:ext uri="{FF2B5EF4-FFF2-40B4-BE49-F238E27FC236}">
                <a16:creationId xmlns:a16="http://schemas.microsoft.com/office/drawing/2014/main" id="{91A4AADF-27A7-F744-5DCE-F475B3851B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4479" y="2233640"/>
            <a:ext cx="4628242" cy="3943323"/>
          </a:xfrm>
          <a:prstGeom prst="rect">
            <a:avLst/>
          </a:prstGeom>
        </p:spPr>
      </p:pic>
      <p:pic>
        <p:nvPicPr>
          <p:cNvPr id="7" name="图片 6">
            <a:extLst>
              <a:ext uri="{FF2B5EF4-FFF2-40B4-BE49-F238E27FC236}">
                <a16:creationId xmlns:a16="http://schemas.microsoft.com/office/drawing/2014/main" id="{2EE604C2-ED2B-D7C0-17B8-A22F7CE7CE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6112479"/>
            <a:ext cx="3547533" cy="549729"/>
          </a:xfrm>
          <a:prstGeom prst="rect">
            <a:avLst/>
          </a:prstGeom>
        </p:spPr>
      </p:pic>
    </p:spTree>
    <p:extLst>
      <p:ext uri="{BB962C8B-B14F-4D97-AF65-F5344CB8AC3E}">
        <p14:creationId xmlns:p14="http://schemas.microsoft.com/office/powerpoint/2010/main" val="383300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55B4C-A1E0-A8E1-0285-029A077C673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1F60AB5-D453-9012-7F6E-A0C1554F317D}"/>
              </a:ext>
            </a:extLst>
          </p:cNvPr>
          <p:cNvSpPr>
            <a:spLocks noGrp="1"/>
          </p:cNvSpPr>
          <p:nvPr>
            <p:ph type="title"/>
          </p:nvPr>
        </p:nvSpPr>
        <p:spPr/>
        <p:txBody>
          <a:bodyPr/>
          <a:lstStyle/>
          <a:p>
            <a:r>
              <a:rPr lang="en-US" altLang="zh-CN" dirty="0"/>
              <a:t>seL4: Formal Verification of an OS Kernel</a:t>
            </a:r>
            <a:endParaRPr lang="zh-CN" altLang="en-US" dirty="0"/>
          </a:p>
        </p:txBody>
      </p:sp>
      <p:sp>
        <p:nvSpPr>
          <p:cNvPr id="3" name="内容占位符 2">
            <a:extLst>
              <a:ext uri="{FF2B5EF4-FFF2-40B4-BE49-F238E27FC236}">
                <a16:creationId xmlns:a16="http://schemas.microsoft.com/office/drawing/2014/main" id="{5CE3FB4D-EB6D-1AE3-5DB7-F475D06CEA66}"/>
              </a:ext>
            </a:extLst>
          </p:cNvPr>
          <p:cNvSpPr>
            <a:spLocks noGrp="1"/>
          </p:cNvSpPr>
          <p:nvPr>
            <p:ph idx="1"/>
          </p:nvPr>
        </p:nvSpPr>
        <p:spPr/>
        <p:txBody>
          <a:bodyPr/>
          <a:lstStyle/>
          <a:p>
            <a:r>
              <a:rPr lang="en-US" altLang="zh-CN" dirty="0"/>
              <a:t>seL4 </a:t>
            </a:r>
            <a:r>
              <a:rPr lang="zh-CN" altLang="en-US" dirty="0"/>
              <a:t>验证</a:t>
            </a:r>
            <a:endParaRPr lang="en-US" altLang="zh-CN" dirty="0"/>
          </a:p>
          <a:p>
            <a:pPr lvl="1"/>
            <a:r>
              <a:rPr lang="zh-CN" altLang="en-US" dirty="0"/>
              <a:t>抽象规范层</a:t>
            </a:r>
            <a:endParaRPr lang="en-US" altLang="zh-CN" dirty="0"/>
          </a:p>
          <a:p>
            <a:pPr lvl="2"/>
            <a:r>
              <a:rPr lang="zh-CN" altLang="en-US" dirty="0"/>
              <a:t>抽象规范描述系统的功能行为，不涉及具体实现方式，从而使得的实现此规范的系统二进制兼容。</a:t>
            </a:r>
            <a:endParaRPr lang="en-US" altLang="zh-CN" dirty="0"/>
          </a:p>
          <a:p>
            <a:pPr lvl="2"/>
            <a:r>
              <a:rPr lang="zh-CN" altLang="en-US" dirty="0"/>
              <a:t>主要定义了参数格式、编码方式及错误报告机制。使用有限机器字（如</a:t>
            </a:r>
            <a:r>
              <a:rPr lang="en-US" altLang="zh-CN" dirty="0"/>
              <a:t>32</a:t>
            </a:r>
            <a:r>
              <a:rPr lang="zh-CN" altLang="en-US" dirty="0"/>
              <a:t>位整数）代替无限类型并使用高层次数据结构：集合、列表、树、函数、记录等。</a:t>
            </a:r>
          </a:p>
        </p:txBody>
      </p:sp>
      <p:pic>
        <p:nvPicPr>
          <p:cNvPr id="6" name="图片 5">
            <a:extLst>
              <a:ext uri="{FF2B5EF4-FFF2-40B4-BE49-F238E27FC236}">
                <a16:creationId xmlns:a16="http://schemas.microsoft.com/office/drawing/2014/main" id="{22328DFF-15E1-82B8-D02B-CD5503C4FA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4299" y="4201857"/>
            <a:ext cx="4883401" cy="1873346"/>
          </a:xfrm>
          <a:prstGeom prst="rect">
            <a:avLst/>
          </a:prstGeom>
        </p:spPr>
      </p:pic>
    </p:spTree>
    <p:extLst>
      <p:ext uri="{BB962C8B-B14F-4D97-AF65-F5344CB8AC3E}">
        <p14:creationId xmlns:p14="http://schemas.microsoft.com/office/powerpoint/2010/main" val="21015964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EE7DB7-C1F3-0BFD-83BE-B270FFC59CD8}"/>
              </a:ext>
            </a:extLst>
          </p:cNvPr>
          <p:cNvSpPr>
            <a:spLocks noGrp="1"/>
          </p:cNvSpPr>
          <p:nvPr>
            <p:ph type="title"/>
          </p:nvPr>
        </p:nvSpPr>
        <p:spPr/>
        <p:txBody>
          <a:bodyPr>
            <a:normAutofit fontScale="90000"/>
          </a:bodyPr>
          <a:lstStyle/>
          <a:p>
            <a:r>
              <a:rPr lang="en-US" altLang="zh-CN" dirty="0"/>
              <a:t>A Rely-Guarantee-Based Simulation for</a:t>
            </a:r>
            <a:br>
              <a:rPr lang="en-US" altLang="zh-CN" dirty="0"/>
            </a:br>
            <a:r>
              <a:rPr lang="en-US" altLang="zh-CN" dirty="0"/>
              <a:t>Verifying Concurrent Program Transformations</a:t>
            </a:r>
            <a:endParaRPr lang="zh-CN" altLang="en-US" dirty="0"/>
          </a:p>
        </p:txBody>
      </p:sp>
      <p:sp>
        <p:nvSpPr>
          <p:cNvPr id="3" name="内容占位符 2">
            <a:extLst>
              <a:ext uri="{FF2B5EF4-FFF2-40B4-BE49-F238E27FC236}">
                <a16:creationId xmlns:a16="http://schemas.microsoft.com/office/drawing/2014/main" id="{7A718757-C053-CD9A-A85F-B02CD5FAFC8F}"/>
              </a:ext>
            </a:extLst>
          </p:cNvPr>
          <p:cNvSpPr>
            <a:spLocks noGrp="1"/>
          </p:cNvSpPr>
          <p:nvPr>
            <p:ph idx="1"/>
          </p:nvPr>
        </p:nvSpPr>
        <p:spPr/>
        <p:txBody>
          <a:bodyPr/>
          <a:lstStyle/>
          <a:p>
            <a:r>
              <a:rPr lang="en-US" altLang="zh-CN" dirty="0" err="1"/>
              <a:t>RGSim</a:t>
            </a:r>
            <a:r>
              <a:rPr lang="zh-CN" altLang="en-US" dirty="0"/>
              <a:t>并行规则</a:t>
            </a:r>
            <a:endParaRPr lang="en-US" altLang="zh-CN" dirty="0"/>
          </a:p>
          <a:p>
            <a:pPr lvl="1"/>
            <a:r>
              <a:rPr lang="zh-CN" altLang="en-US" dirty="0"/>
              <a:t>与</a:t>
            </a:r>
            <a:r>
              <a:rPr lang="en-US" altLang="zh-CN" dirty="0"/>
              <a:t>RG</a:t>
            </a:r>
            <a:r>
              <a:rPr lang="zh-CN" altLang="en-US" dirty="0"/>
              <a:t>中类似，需要定义初始状态关系在环境中的稳定性：                      </a:t>
            </a:r>
            <a:endParaRPr lang="en-US" altLang="zh-CN" dirty="0"/>
          </a:p>
          <a:p>
            <a:pPr marL="457200" lvl="1" indent="0">
              <a:buNone/>
            </a:pPr>
            <a:r>
              <a:rPr lang="zh-CN" altLang="en-US" dirty="0"/>
              <a:t>即当</a:t>
            </a:r>
            <a:r>
              <a:rPr lang="en-US" altLang="zh-CN" dirty="0"/>
              <a:t>ζ</a:t>
            </a:r>
            <a:r>
              <a:rPr lang="zh-CN" altLang="en-US" dirty="0"/>
              <a:t>最初成立并且</a:t>
            </a:r>
            <a:r>
              <a:rPr lang="en-US" altLang="zh-CN" dirty="0"/>
              <a:t>R</a:t>
            </a:r>
            <a:r>
              <a:rPr lang="zh-CN" altLang="en-US" dirty="0"/>
              <a:t>和</a:t>
            </a:r>
            <a:r>
              <a:rPr lang="en-US" altLang="zh-CN" dirty="0"/>
              <a:t>R’*</a:t>
            </a:r>
            <a:r>
              <a:rPr lang="zh-CN" altLang="en-US" dirty="0"/>
              <a:t>执行相关动作时，结果状态仍然满足</a:t>
            </a:r>
            <a:r>
              <a:rPr lang="en-US" altLang="zh-CN" dirty="0"/>
              <a:t>ζ</a:t>
            </a:r>
            <a:r>
              <a:rPr lang="zh-CN" altLang="en-US" dirty="0"/>
              <a:t>。</a:t>
            </a:r>
            <a:endParaRPr lang="en-US" altLang="zh-CN" dirty="0"/>
          </a:p>
          <a:p>
            <a:pPr lvl="1"/>
            <a:r>
              <a:rPr lang="zh-CN" altLang="en-US" dirty="0"/>
              <a:t>并行组合性：</a:t>
            </a:r>
          </a:p>
        </p:txBody>
      </p:sp>
      <p:pic>
        <p:nvPicPr>
          <p:cNvPr id="5" name="图片 4">
            <a:extLst>
              <a:ext uri="{FF2B5EF4-FFF2-40B4-BE49-F238E27FC236}">
                <a16:creationId xmlns:a16="http://schemas.microsoft.com/office/drawing/2014/main" id="{94DD65F5-B922-826B-4184-07B7B0CA46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2711" y="2318800"/>
            <a:ext cx="1786656" cy="322799"/>
          </a:xfrm>
          <a:prstGeom prst="rect">
            <a:avLst/>
          </a:prstGeom>
        </p:spPr>
      </p:pic>
      <p:pic>
        <p:nvPicPr>
          <p:cNvPr id="6" name="图片 5">
            <a:extLst>
              <a:ext uri="{FF2B5EF4-FFF2-40B4-BE49-F238E27FC236}">
                <a16:creationId xmlns:a16="http://schemas.microsoft.com/office/drawing/2014/main" id="{ADA882F8-9B68-A78A-DC8C-EFA7DBC660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2518" y="3882204"/>
            <a:ext cx="7086964" cy="1054154"/>
          </a:xfrm>
          <a:prstGeom prst="rect">
            <a:avLst/>
          </a:prstGeom>
        </p:spPr>
      </p:pic>
    </p:spTree>
    <p:extLst>
      <p:ext uri="{BB962C8B-B14F-4D97-AF65-F5344CB8AC3E}">
        <p14:creationId xmlns:p14="http://schemas.microsoft.com/office/powerpoint/2010/main" val="37797764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198D4A-1159-2118-F666-B10B4A90B912}"/>
              </a:ext>
            </a:extLst>
          </p:cNvPr>
          <p:cNvSpPr>
            <a:spLocks noGrp="1"/>
          </p:cNvSpPr>
          <p:nvPr>
            <p:ph type="title"/>
          </p:nvPr>
        </p:nvSpPr>
        <p:spPr/>
        <p:txBody>
          <a:bodyPr>
            <a:normAutofit fontScale="90000"/>
          </a:bodyPr>
          <a:lstStyle/>
          <a:p>
            <a:r>
              <a:rPr lang="en-US" altLang="zh-CN" dirty="0"/>
              <a:t>A Rely-Guarantee-Based Simulation for</a:t>
            </a:r>
            <a:br>
              <a:rPr lang="en-US" altLang="zh-CN" dirty="0"/>
            </a:br>
            <a:r>
              <a:rPr lang="en-US" altLang="zh-CN" dirty="0"/>
              <a:t>Verifying Concurrent Program Transformations</a:t>
            </a:r>
            <a:endParaRPr lang="zh-CN" altLang="en-US" dirty="0"/>
          </a:p>
        </p:txBody>
      </p:sp>
      <p:sp>
        <p:nvSpPr>
          <p:cNvPr id="3" name="内容占位符 2">
            <a:extLst>
              <a:ext uri="{FF2B5EF4-FFF2-40B4-BE49-F238E27FC236}">
                <a16:creationId xmlns:a16="http://schemas.microsoft.com/office/drawing/2014/main" id="{4DF4E8FF-8032-A3C0-3849-FB8C97AB6B4A}"/>
              </a:ext>
            </a:extLst>
          </p:cNvPr>
          <p:cNvSpPr>
            <a:spLocks noGrp="1"/>
          </p:cNvSpPr>
          <p:nvPr>
            <p:ph idx="1"/>
          </p:nvPr>
        </p:nvSpPr>
        <p:spPr/>
        <p:txBody>
          <a:bodyPr/>
          <a:lstStyle/>
          <a:p>
            <a:r>
              <a:rPr lang="en-US" altLang="zh-CN" dirty="0" err="1"/>
              <a:t>RGSim</a:t>
            </a:r>
            <a:r>
              <a:rPr lang="zh-CN" altLang="en-US" dirty="0"/>
              <a:t>确保目标程序保留了源程序的安全属性（包括部分正确性），但允许将一段终止的源程序转换为具有无限静默步骤的目标程序。（例如，在锁被持有但从未被其他线程释放的时候，低级程序永远被阻塞）。证明终止行为需要在并发中进行动态证明（例如，证明没有死锁），这将作为未来的工作。</a:t>
            </a:r>
          </a:p>
          <a:p>
            <a:endParaRPr lang="zh-CN" altLang="en-US" dirty="0"/>
          </a:p>
          <a:p>
            <a:endParaRPr lang="zh-CN" altLang="en-US" dirty="0"/>
          </a:p>
        </p:txBody>
      </p:sp>
    </p:spTree>
    <p:extLst>
      <p:ext uri="{BB962C8B-B14F-4D97-AF65-F5344CB8AC3E}">
        <p14:creationId xmlns:p14="http://schemas.microsoft.com/office/powerpoint/2010/main" val="160479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5AEC20-8418-6C7A-5336-518CA86781E7}"/>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9023407E-1ADB-5919-23A5-B87B9EC75408}"/>
              </a:ext>
            </a:extLst>
          </p:cNvPr>
          <p:cNvPicPr>
            <a:picLocks noGrp="1" noChangeAspect="1"/>
          </p:cNvPicPr>
          <p:nvPr>
            <p:ph idx="1"/>
          </p:nvPr>
        </p:nvPicPr>
        <p:blipFill>
          <a:blip r:embed="rId2"/>
          <a:stretch>
            <a:fillRect/>
          </a:stretch>
        </p:blipFill>
        <p:spPr>
          <a:xfrm>
            <a:off x="2387600" y="2235254"/>
            <a:ext cx="7611533" cy="2863562"/>
          </a:xfrm>
          <a:prstGeom prst="rect">
            <a:avLst/>
          </a:prstGeom>
        </p:spPr>
      </p:pic>
    </p:spTree>
    <p:extLst>
      <p:ext uri="{BB962C8B-B14F-4D97-AF65-F5344CB8AC3E}">
        <p14:creationId xmlns:p14="http://schemas.microsoft.com/office/powerpoint/2010/main" val="20734600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35B0-A51C-6929-E412-2C7C6905094B}"/>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2EEED8ED-8285-D9CF-E284-8EB041F0A22F}"/>
              </a:ext>
            </a:extLst>
          </p:cNvPr>
          <p:cNvPicPr>
            <a:picLocks noGrp="1" noChangeAspect="1"/>
          </p:cNvPicPr>
          <p:nvPr>
            <p:ph idx="1"/>
          </p:nvPr>
        </p:nvPicPr>
        <p:blipFill>
          <a:blip r:embed="rId2"/>
          <a:stretch>
            <a:fillRect/>
          </a:stretch>
        </p:blipFill>
        <p:spPr>
          <a:xfrm>
            <a:off x="1897413" y="2522187"/>
            <a:ext cx="8397174" cy="2354613"/>
          </a:xfrm>
          <a:prstGeom prst="rect">
            <a:avLst/>
          </a:prstGeom>
        </p:spPr>
      </p:pic>
    </p:spTree>
    <p:extLst>
      <p:ext uri="{BB962C8B-B14F-4D97-AF65-F5344CB8AC3E}">
        <p14:creationId xmlns:p14="http://schemas.microsoft.com/office/powerpoint/2010/main" val="21019877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D30ACD-BBC7-56FA-7E04-B4071F36AECE}"/>
              </a:ext>
            </a:extLst>
          </p:cNvPr>
          <p:cNvSpPr>
            <a:spLocks noGrp="1"/>
          </p:cNvSpPr>
          <p:nvPr>
            <p:ph type="title"/>
          </p:nvPr>
        </p:nvSpPr>
        <p:spPr/>
        <p:txBody>
          <a:bodyPr>
            <a:normAutofit fontScale="90000"/>
          </a:bodyPr>
          <a:lstStyle/>
          <a:p>
            <a:r>
              <a:rPr lang="en-US" altLang="zh-CN" dirty="0"/>
              <a:t>Compositional Verification of Termination-Preserving Refinement of Concurrent Programs</a:t>
            </a:r>
            <a:endParaRPr lang="zh-CN" altLang="en-US" dirty="0"/>
          </a:p>
        </p:txBody>
      </p:sp>
      <p:sp>
        <p:nvSpPr>
          <p:cNvPr id="3" name="内容占位符 2">
            <a:extLst>
              <a:ext uri="{FF2B5EF4-FFF2-40B4-BE49-F238E27FC236}">
                <a16:creationId xmlns:a16="http://schemas.microsoft.com/office/drawing/2014/main" id="{E4EF8980-85CB-89B0-831D-DE817304FCD8}"/>
              </a:ext>
            </a:extLst>
          </p:cNvPr>
          <p:cNvSpPr>
            <a:spLocks noGrp="1"/>
          </p:cNvSpPr>
          <p:nvPr>
            <p:ph idx="1"/>
          </p:nvPr>
        </p:nvSpPr>
        <p:spPr/>
        <p:txBody>
          <a:bodyPr/>
          <a:lstStyle/>
          <a:p>
            <a:r>
              <a:rPr lang="zh-CN" altLang="en-US" dirty="0"/>
              <a:t>主要工作</a:t>
            </a:r>
            <a:endParaRPr lang="en-US" altLang="zh-CN" dirty="0"/>
          </a:p>
          <a:p>
            <a:pPr lvl="1"/>
            <a:r>
              <a:rPr lang="zh-CN" altLang="en-US" dirty="0"/>
              <a:t>文章提出了一种新的仿真技术，建立了保留终止属性的精化，并且具有并行组合性。</a:t>
            </a:r>
            <a:endParaRPr lang="en-US" altLang="zh-CN" dirty="0"/>
          </a:p>
          <a:p>
            <a:pPr lvl="2"/>
            <a:r>
              <a:rPr lang="zh-CN" altLang="en-US" dirty="0"/>
              <a:t>提出了新的依赖</a:t>
            </a:r>
            <a:r>
              <a:rPr lang="en-US" altLang="zh-CN" dirty="0"/>
              <a:t>/</a:t>
            </a:r>
            <a:r>
              <a:rPr lang="zh-CN" altLang="en-US" dirty="0"/>
              <a:t>保证条件，用一个布尔值来扩展它们，该标记指示状态更新是否可以让线程或其环境进行更多操作，从而指定线程与其环境之间对终止属性的干扰</a:t>
            </a:r>
          </a:p>
        </p:txBody>
      </p:sp>
    </p:spTree>
    <p:extLst>
      <p:ext uri="{BB962C8B-B14F-4D97-AF65-F5344CB8AC3E}">
        <p14:creationId xmlns:p14="http://schemas.microsoft.com/office/powerpoint/2010/main" val="40858620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FB7CF8-1787-CDB1-165A-7A05240A0316}"/>
              </a:ext>
            </a:extLst>
          </p:cNvPr>
          <p:cNvSpPr>
            <a:spLocks noGrp="1"/>
          </p:cNvSpPr>
          <p:nvPr>
            <p:ph type="title"/>
          </p:nvPr>
        </p:nvSpPr>
        <p:spPr/>
        <p:txBody>
          <a:bodyPr/>
          <a:lstStyle/>
          <a:p>
            <a:endParaRPr lang="zh-CN" altLang="en-US" dirty="0"/>
          </a:p>
        </p:txBody>
      </p:sp>
      <p:pic>
        <p:nvPicPr>
          <p:cNvPr id="5" name="内容占位符 4">
            <a:extLst>
              <a:ext uri="{FF2B5EF4-FFF2-40B4-BE49-F238E27FC236}">
                <a16:creationId xmlns:a16="http://schemas.microsoft.com/office/drawing/2014/main" id="{A5839E40-5D92-B028-01B0-93242C82B0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6567" y="2460887"/>
            <a:ext cx="6978865" cy="2621046"/>
          </a:xfrm>
        </p:spPr>
      </p:pic>
    </p:spTree>
    <p:extLst>
      <p:ext uri="{BB962C8B-B14F-4D97-AF65-F5344CB8AC3E}">
        <p14:creationId xmlns:p14="http://schemas.microsoft.com/office/powerpoint/2010/main" val="31708030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810375-2C8A-67EB-F94A-ED7A1A91937A}"/>
              </a:ext>
            </a:extLst>
          </p:cNvPr>
          <p:cNvSpPr>
            <a:spLocks noGrp="1"/>
          </p:cNvSpPr>
          <p:nvPr>
            <p:ph type="title"/>
          </p:nvPr>
        </p:nvSpPr>
        <p:spPr/>
        <p:txBody>
          <a:bodyPr/>
          <a:lstStyle/>
          <a:p>
            <a:r>
              <a:rPr lang="en-US" altLang="zh-CN" dirty="0"/>
              <a:t>A Program Logic for Concurrent Objects under Fair Scheduling</a:t>
            </a:r>
            <a:endParaRPr lang="zh-CN" altLang="en-US" dirty="0"/>
          </a:p>
        </p:txBody>
      </p:sp>
      <p:sp>
        <p:nvSpPr>
          <p:cNvPr id="3" name="内容占位符 2">
            <a:extLst>
              <a:ext uri="{FF2B5EF4-FFF2-40B4-BE49-F238E27FC236}">
                <a16:creationId xmlns:a16="http://schemas.microsoft.com/office/drawing/2014/main" id="{7DDF6C8D-278E-0DE9-314A-6BD31C2F351A}"/>
              </a:ext>
            </a:extLst>
          </p:cNvPr>
          <p:cNvSpPr>
            <a:spLocks noGrp="1"/>
          </p:cNvSpPr>
          <p:nvPr>
            <p:ph idx="1"/>
          </p:nvPr>
        </p:nvSpPr>
        <p:spPr/>
        <p:txBody>
          <a:bodyPr/>
          <a:lstStyle/>
          <a:p>
            <a:r>
              <a:rPr lang="zh-CN" altLang="en-US" dirty="0"/>
              <a:t>主要工作</a:t>
            </a:r>
            <a:endParaRPr lang="en-US" altLang="zh-CN" dirty="0"/>
          </a:p>
          <a:p>
            <a:pPr lvl="1"/>
            <a:r>
              <a:rPr lang="zh-CN" altLang="en-US" dirty="0"/>
              <a:t>文章提出了一种新的</a:t>
            </a:r>
            <a:r>
              <a:rPr lang="en-US" altLang="zh-CN" dirty="0"/>
              <a:t>RG</a:t>
            </a:r>
            <a:r>
              <a:rPr lang="zh-CN" altLang="en-US" dirty="0"/>
              <a:t>风格的推理逻辑</a:t>
            </a:r>
            <a:r>
              <a:rPr lang="en-US" altLang="zh-CN" dirty="0" err="1"/>
              <a:t>LiLi</a:t>
            </a:r>
            <a:r>
              <a:rPr lang="zh-CN" altLang="en-US" dirty="0"/>
              <a:t>（</a:t>
            </a:r>
            <a:r>
              <a:rPr lang="en-US" altLang="zh-CN" dirty="0"/>
              <a:t> Linearizability and Liveness </a:t>
            </a:r>
            <a:r>
              <a:rPr lang="zh-CN" altLang="en-US" dirty="0"/>
              <a:t>），适用于公平调度下的并发对象，这是第一个将线性</a:t>
            </a:r>
            <a:r>
              <a:rPr lang="en-US" altLang="zh-CN" dirty="0"/>
              <a:t>(linearizability)</a:t>
            </a:r>
            <a:r>
              <a:rPr lang="zh-CN" altLang="en-US" dirty="0"/>
              <a:t>、无饥饿和无死锁验证统一在一个框架中的程序逻辑。</a:t>
            </a:r>
            <a:endParaRPr lang="en-US" altLang="zh-CN" dirty="0"/>
          </a:p>
          <a:p>
            <a:pPr lvl="2"/>
            <a:r>
              <a:rPr lang="zh-CN" altLang="en-US" dirty="0"/>
              <a:t>将影响线程进程的环境干扰分为阻塞</a:t>
            </a:r>
            <a:r>
              <a:rPr lang="en-US" altLang="zh-CN" dirty="0"/>
              <a:t>(blocking)</a:t>
            </a:r>
            <a:r>
              <a:rPr lang="zh-CN" altLang="en-US" dirty="0"/>
              <a:t>和延迟</a:t>
            </a:r>
            <a:r>
              <a:rPr lang="en-US" altLang="zh-CN" dirty="0"/>
              <a:t>(delay)</a:t>
            </a:r>
            <a:r>
              <a:rPr lang="zh-CN" altLang="en-US" dirty="0"/>
              <a:t>两类，又通过参数化的规范提供了一个统一的程序逻辑和推理规则。</a:t>
            </a:r>
            <a:endParaRPr lang="en-US" altLang="zh-CN" dirty="0"/>
          </a:p>
          <a:p>
            <a:pPr lvl="2"/>
            <a:r>
              <a:rPr lang="zh-CN" altLang="en-US" dirty="0"/>
              <a:t>提出了两种新的机制，明确动作</a:t>
            </a:r>
            <a:r>
              <a:rPr lang="en-US" altLang="zh-CN" dirty="0"/>
              <a:t>(definite actions )</a:t>
            </a:r>
            <a:r>
              <a:rPr lang="zh-CN" altLang="en-US" dirty="0"/>
              <a:t>和分层令牌</a:t>
            </a:r>
            <a:r>
              <a:rPr lang="en-US" altLang="zh-CN" dirty="0"/>
              <a:t>(stratified tokens)</a:t>
            </a:r>
            <a:r>
              <a:rPr lang="zh-CN" altLang="en-US" dirty="0"/>
              <a:t>，分别对阻塞</a:t>
            </a:r>
            <a:r>
              <a:rPr lang="en-US" altLang="zh-CN" dirty="0"/>
              <a:t>(blocking)</a:t>
            </a:r>
            <a:r>
              <a:rPr lang="zh-CN" altLang="en-US" dirty="0"/>
              <a:t>和延迟</a:t>
            </a:r>
            <a:r>
              <a:rPr lang="en-US" altLang="zh-CN" dirty="0"/>
              <a:t>(delay)</a:t>
            </a:r>
            <a:r>
              <a:rPr lang="zh-CN" altLang="en-US" dirty="0"/>
              <a:t>进行推理。</a:t>
            </a:r>
            <a:endParaRPr lang="en-US" altLang="zh-CN" dirty="0"/>
          </a:p>
          <a:p>
            <a:pPr lvl="2"/>
            <a:r>
              <a:rPr lang="zh-CN" altLang="en-US" dirty="0"/>
              <a:t>通过同时验证线性性和进程，我们可以为并发对象提供进程感知的抽象（？？？）</a:t>
            </a:r>
            <a:endParaRPr lang="en-US" altLang="zh-CN" dirty="0"/>
          </a:p>
          <a:p>
            <a:pPr lvl="2"/>
            <a:r>
              <a:rPr lang="zh-CN" altLang="en-US" dirty="0"/>
              <a:t>用此逻辑来验证使用粗粒度同步的简单对象，包括</a:t>
            </a:r>
            <a:r>
              <a:rPr lang="en-US" altLang="zh-CN" dirty="0"/>
              <a:t>TAS</a:t>
            </a:r>
            <a:r>
              <a:rPr lang="zh-CN" altLang="en-US" dirty="0"/>
              <a:t>锁、票据锁和各种队列锁。</a:t>
            </a:r>
          </a:p>
        </p:txBody>
      </p:sp>
    </p:spTree>
    <p:extLst>
      <p:ext uri="{BB962C8B-B14F-4D97-AF65-F5344CB8AC3E}">
        <p14:creationId xmlns:p14="http://schemas.microsoft.com/office/powerpoint/2010/main" val="29423912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409CC7-6CE5-2D1F-06BD-0FECFC9CD1FA}"/>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6DED4D82-426C-1D15-4F2F-33A221AA1D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4349" y="1914165"/>
            <a:ext cx="7810901" cy="3683189"/>
          </a:xfrm>
        </p:spPr>
      </p:pic>
    </p:spTree>
    <p:extLst>
      <p:ext uri="{BB962C8B-B14F-4D97-AF65-F5344CB8AC3E}">
        <p14:creationId xmlns:p14="http://schemas.microsoft.com/office/powerpoint/2010/main" val="11753545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AEA233-6621-4CAA-6385-445929BE30C5}"/>
              </a:ext>
            </a:extLst>
          </p:cNvPr>
          <p:cNvSpPr>
            <a:spLocks noGrp="1"/>
          </p:cNvSpPr>
          <p:nvPr>
            <p:ph type="title"/>
          </p:nvPr>
        </p:nvSpPr>
        <p:spPr/>
        <p:txBody>
          <a:bodyPr/>
          <a:lstStyle/>
          <a:p>
            <a:r>
              <a:rPr lang="en-US" altLang="zh-CN" dirty="0"/>
              <a:t>A Practical Verification Framework for  Preemptive OS Kernels</a:t>
            </a:r>
            <a:endParaRPr lang="zh-CN" altLang="en-US" dirty="0"/>
          </a:p>
        </p:txBody>
      </p:sp>
      <p:sp>
        <p:nvSpPr>
          <p:cNvPr id="3" name="内容占位符 2">
            <a:extLst>
              <a:ext uri="{FF2B5EF4-FFF2-40B4-BE49-F238E27FC236}">
                <a16:creationId xmlns:a16="http://schemas.microsoft.com/office/drawing/2014/main" id="{BCAA40E4-DE51-5588-9842-F5E09C8B7FB7}"/>
              </a:ext>
            </a:extLst>
          </p:cNvPr>
          <p:cNvSpPr>
            <a:spLocks noGrp="1"/>
          </p:cNvSpPr>
          <p:nvPr>
            <p:ph idx="1"/>
          </p:nvPr>
        </p:nvSpPr>
        <p:spPr/>
        <p:txBody>
          <a:bodyPr/>
          <a:lstStyle/>
          <a:p>
            <a:r>
              <a:rPr lang="zh-CN" altLang="en-US" dirty="0"/>
              <a:t>主要工作</a:t>
            </a:r>
            <a:endParaRPr lang="en-US" altLang="zh-CN" dirty="0"/>
          </a:p>
          <a:p>
            <a:pPr lvl="1"/>
            <a:r>
              <a:rPr lang="zh-CN" altLang="en-US" dirty="0"/>
              <a:t>文章提出了一种抢占式操作系统内核的验证框架，并给出了该框架在微处理器和微控制器的商用抢占式实时多任务内核</a:t>
            </a:r>
            <a:r>
              <a:rPr lang="en-US" altLang="zh-CN" dirty="0" err="1"/>
              <a:t>μC</a:t>
            </a:r>
            <a:r>
              <a:rPr lang="en-US" altLang="zh-CN" dirty="0"/>
              <a:t>/OS-II</a:t>
            </a:r>
            <a:r>
              <a:rPr lang="zh-CN" altLang="en-US" dirty="0"/>
              <a:t>关键模块验证中的应用。</a:t>
            </a:r>
            <a:endParaRPr lang="en-US" altLang="zh-CN" dirty="0"/>
          </a:p>
          <a:p>
            <a:pPr lvl="2"/>
            <a:r>
              <a:rPr lang="zh-CN" altLang="en-US" dirty="0"/>
              <a:t>将实现和规范之间的上下文精化</a:t>
            </a:r>
            <a:r>
              <a:rPr lang="en-US" altLang="zh-CN" dirty="0"/>
              <a:t>(contextual refinement)</a:t>
            </a:r>
            <a:r>
              <a:rPr lang="zh-CN" altLang="en-US" dirty="0"/>
              <a:t>作为正确性，验证了操作系统内核</a:t>
            </a:r>
            <a:r>
              <a:rPr lang="en-US" altLang="zh-CN" dirty="0" err="1"/>
              <a:t>api</a:t>
            </a:r>
            <a:r>
              <a:rPr lang="zh-CN" altLang="en-US" dirty="0"/>
              <a:t>。</a:t>
            </a:r>
            <a:endParaRPr lang="en-US" altLang="zh-CN" dirty="0"/>
          </a:p>
          <a:p>
            <a:pPr lvl="2"/>
            <a:r>
              <a:rPr lang="zh-CN" altLang="en-US" dirty="0"/>
              <a:t>提供了一种简单的建模语言来编写内核原语规范。</a:t>
            </a:r>
            <a:endParaRPr lang="en-US" altLang="zh-CN" dirty="0"/>
          </a:p>
          <a:p>
            <a:pPr lvl="2"/>
            <a:r>
              <a:rPr lang="zh-CN" altLang="en-US" dirty="0"/>
              <a:t>提出了一种程序逻辑，支持多级嵌套中断和可配置的调度器，并使用关系断言扩展并发分离逻辑，用于并发内核程序的精化验证。</a:t>
            </a:r>
            <a:endParaRPr lang="en-US" altLang="zh-CN" dirty="0"/>
          </a:p>
          <a:p>
            <a:pPr lvl="2"/>
            <a:r>
              <a:rPr lang="zh-CN" altLang="en-US" dirty="0"/>
              <a:t>框架适用于</a:t>
            </a:r>
            <a:r>
              <a:rPr lang="en-US" altLang="zh-CN" dirty="0"/>
              <a:t>c</a:t>
            </a:r>
            <a:r>
              <a:rPr lang="zh-CN" altLang="en-US" dirty="0"/>
              <a:t>语言的一个实际子集，并应用于验证</a:t>
            </a:r>
            <a:r>
              <a:rPr lang="en-US" altLang="zh-CN" dirty="0" err="1"/>
              <a:t>μC</a:t>
            </a:r>
            <a:r>
              <a:rPr lang="en-US" altLang="zh-CN" dirty="0"/>
              <a:t>/OS-II</a:t>
            </a:r>
            <a:r>
              <a:rPr lang="zh-CN" altLang="en-US" dirty="0"/>
              <a:t>的定时器中断处理程序、调度程序和四种同步机制：消息队列、邮箱、信号量和互斥锁。</a:t>
            </a:r>
            <a:endParaRPr lang="en-US" altLang="zh-CN" dirty="0"/>
          </a:p>
          <a:p>
            <a:pPr lvl="2"/>
            <a:r>
              <a:rPr lang="zh-CN" altLang="en-US" dirty="0"/>
              <a:t>指定并验证了</a:t>
            </a:r>
            <a:r>
              <a:rPr lang="el-GR" altLang="zh-CN" dirty="0"/>
              <a:t>μ</a:t>
            </a:r>
            <a:r>
              <a:rPr lang="en-US" altLang="zh-CN" dirty="0"/>
              <a:t>C/OS-II</a:t>
            </a:r>
            <a:r>
              <a:rPr lang="zh-CN" altLang="en-US" dirty="0"/>
              <a:t>的优先反转自由（</a:t>
            </a:r>
            <a:r>
              <a:rPr lang="en-US" altLang="zh-CN" dirty="0"/>
              <a:t>PIF</a:t>
            </a:r>
            <a:r>
              <a:rPr lang="zh-CN" altLang="en-US" dirty="0"/>
              <a:t>）。</a:t>
            </a:r>
          </a:p>
        </p:txBody>
      </p:sp>
    </p:spTree>
    <p:extLst>
      <p:ext uri="{BB962C8B-B14F-4D97-AF65-F5344CB8AC3E}">
        <p14:creationId xmlns:p14="http://schemas.microsoft.com/office/powerpoint/2010/main" val="21963398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610899-C5A5-C0D8-C780-7FF3CF244753}"/>
              </a:ext>
            </a:extLst>
          </p:cNvPr>
          <p:cNvSpPr>
            <a:spLocks noGrp="1"/>
          </p:cNvSpPr>
          <p:nvPr>
            <p:ph type="title"/>
          </p:nvPr>
        </p:nvSpPr>
        <p:spPr/>
        <p:txBody>
          <a:bodyPr/>
          <a:lstStyle/>
          <a:p>
            <a:r>
              <a:rPr lang="en-US" altLang="zh-CN" dirty="0"/>
              <a:t>A Practical Verification Framework for Preemptive OS Kernels</a:t>
            </a:r>
            <a:endParaRPr lang="zh-CN" altLang="en-US" dirty="0"/>
          </a:p>
        </p:txBody>
      </p:sp>
      <p:sp>
        <p:nvSpPr>
          <p:cNvPr id="3" name="内容占位符 2">
            <a:extLst>
              <a:ext uri="{FF2B5EF4-FFF2-40B4-BE49-F238E27FC236}">
                <a16:creationId xmlns:a16="http://schemas.microsoft.com/office/drawing/2014/main" id="{6060A71D-CBE2-6103-4D60-DBB386014B49}"/>
              </a:ext>
            </a:extLst>
          </p:cNvPr>
          <p:cNvSpPr>
            <a:spLocks noGrp="1"/>
          </p:cNvSpPr>
          <p:nvPr>
            <p:ph idx="1"/>
          </p:nvPr>
        </p:nvSpPr>
        <p:spPr/>
        <p:txBody>
          <a:bodyPr/>
          <a:lstStyle/>
          <a:p>
            <a:r>
              <a:rPr lang="zh-CN" altLang="en-US" dirty="0"/>
              <a:t>背景</a:t>
            </a:r>
            <a:endParaRPr lang="en-US" altLang="zh-CN" dirty="0"/>
          </a:p>
          <a:p>
            <a:pPr lvl="1"/>
            <a:r>
              <a:rPr lang="en-US" altLang="zh-CN" dirty="0"/>
              <a:t>x86</a:t>
            </a:r>
            <a:r>
              <a:rPr lang="zh-CN" altLang="en-US" dirty="0"/>
              <a:t>中断机制。。。。</a:t>
            </a:r>
            <a:endParaRPr lang="en-US" altLang="zh-CN" dirty="0"/>
          </a:p>
          <a:p>
            <a:pPr lvl="1"/>
            <a:r>
              <a:rPr lang="en-US" altLang="zh-CN" dirty="0" err="1"/>
              <a:t>μC</a:t>
            </a:r>
            <a:r>
              <a:rPr lang="en-US" altLang="zh-CN" dirty="0"/>
              <a:t>/OS- II</a:t>
            </a:r>
            <a:r>
              <a:rPr lang="zh-CN" altLang="en-US" dirty="0"/>
              <a:t>是由</a:t>
            </a:r>
            <a:r>
              <a:rPr lang="en-US" altLang="zh-CN" dirty="0" err="1"/>
              <a:t>Micrium</a:t>
            </a:r>
            <a:r>
              <a:rPr lang="zh-CN" altLang="en-US" dirty="0"/>
              <a:t>开发的商用抢占式实时多任务操作系统内核。内核有</a:t>
            </a:r>
            <a:r>
              <a:rPr lang="en-US" altLang="zh-CN" dirty="0"/>
              <a:t>6000</a:t>
            </a:r>
            <a:r>
              <a:rPr lang="zh-CN" altLang="en-US" dirty="0"/>
              <a:t>多行</a:t>
            </a:r>
            <a:r>
              <a:rPr lang="en-US" altLang="zh-CN" dirty="0"/>
              <a:t>C</a:t>
            </a:r>
            <a:r>
              <a:rPr lang="zh-CN" altLang="en-US" dirty="0"/>
              <a:t>代码和</a:t>
            </a:r>
            <a:r>
              <a:rPr lang="en-US" altLang="zh-CN" dirty="0"/>
              <a:t>300</a:t>
            </a:r>
            <a:r>
              <a:rPr lang="zh-CN" altLang="en-US" dirty="0"/>
              <a:t>多行汇编代码，允许固定数量的任务，多级中断和基于优先级的抢占调度。</a:t>
            </a:r>
            <a:r>
              <a:rPr lang="en-US" altLang="zh-CN" dirty="0" err="1"/>
              <a:t>μC</a:t>
            </a:r>
            <a:r>
              <a:rPr lang="en-US" altLang="zh-CN" dirty="0"/>
              <a:t>/OS-II</a:t>
            </a:r>
            <a:r>
              <a:rPr lang="zh-CN" altLang="en-US" dirty="0"/>
              <a:t>是为微处理器和微控制器开发的，不支持虚拟内存。它已被部署在许多现实世界的安全关键应用中，包括航空电子设备（例如，火星好奇号漫游者）和医疗设备。</a:t>
            </a:r>
            <a:endParaRPr lang="en-US" altLang="zh-CN" dirty="0"/>
          </a:p>
          <a:p>
            <a:pPr lvl="1"/>
            <a:endParaRPr lang="zh-CN" altLang="en-US" dirty="0"/>
          </a:p>
          <a:p>
            <a:pPr lvl="1"/>
            <a:endParaRPr lang="zh-CN" altLang="en-US" dirty="0"/>
          </a:p>
          <a:p>
            <a:pPr lvl="1"/>
            <a:endParaRPr lang="en-US" altLang="zh-CN" dirty="0"/>
          </a:p>
          <a:p>
            <a:endParaRPr lang="zh-CN" altLang="en-US" dirty="0"/>
          </a:p>
        </p:txBody>
      </p:sp>
    </p:spTree>
    <p:extLst>
      <p:ext uri="{BB962C8B-B14F-4D97-AF65-F5344CB8AC3E}">
        <p14:creationId xmlns:p14="http://schemas.microsoft.com/office/powerpoint/2010/main" val="494454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6657D-D501-949C-41D8-3D35B768093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88F8C7E-47EC-160B-BF1E-E216874CC98D}"/>
              </a:ext>
            </a:extLst>
          </p:cNvPr>
          <p:cNvSpPr>
            <a:spLocks noGrp="1"/>
          </p:cNvSpPr>
          <p:nvPr>
            <p:ph type="title"/>
          </p:nvPr>
        </p:nvSpPr>
        <p:spPr/>
        <p:txBody>
          <a:bodyPr/>
          <a:lstStyle/>
          <a:p>
            <a:r>
              <a:rPr lang="en-US" altLang="zh-CN" dirty="0"/>
              <a:t>seL4: Formal Verification of an OS Kernel</a:t>
            </a:r>
            <a:endParaRPr lang="zh-CN" altLang="en-US" dirty="0"/>
          </a:p>
        </p:txBody>
      </p:sp>
      <p:sp>
        <p:nvSpPr>
          <p:cNvPr id="3" name="内容占位符 2">
            <a:extLst>
              <a:ext uri="{FF2B5EF4-FFF2-40B4-BE49-F238E27FC236}">
                <a16:creationId xmlns:a16="http://schemas.microsoft.com/office/drawing/2014/main" id="{D95C8E46-06B3-BBB2-4BD3-DCAAB21546C0}"/>
              </a:ext>
            </a:extLst>
          </p:cNvPr>
          <p:cNvSpPr>
            <a:spLocks noGrp="1"/>
          </p:cNvSpPr>
          <p:nvPr>
            <p:ph idx="1"/>
          </p:nvPr>
        </p:nvSpPr>
        <p:spPr/>
        <p:txBody>
          <a:bodyPr/>
          <a:lstStyle/>
          <a:p>
            <a:r>
              <a:rPr lang="en-US" altLang="zh-CN" dirty="0"/>
              <a:t>seL4 </a:t>
            </a:r>
            <a:r>
              <a:rPr lang="zh-CN" altLang="en-US" dirty="0"/>
              <a:t>验证</a:t>
            </a:r>
            <a:endParaRPr lang="en-US" altLang="zh-CN" dirty="0"/>
          </a:p>
          <a:p>
            <a:pPr lvl="1"/>
            <a:r>
              <a:rPr lang="zh-CN" altLang="en-US" dirty="0"/>
              <a:t>可执行规范层</a:t>
            </a:r>
            <a:endParaRPr lang="en-US" altLang="zh-CN" dirty="0"/>
          </a:p>
          <a:p>
            <a:pPr lvl="2"/>
            <a:r>
              <a:rPr lang="zh-CN" altLang="en-US" dirty="0"/>
              <a:t>填补抽象规范的细节，明确内核如何工作，同时遵循硬件限制，避免具体实现中的杂乱细节。</a:t>
            </a:r>
            <a:endParaRPr lang="en-US" altLang="zh-CN" dirty="0"/>
          </a:p>
          <a:p>
            <a:pPr lvl="2"/>
            <a:r>
              <a:rPr lang="zh-CN" altLang="en-US" dirty="0"/>
              <a:t>证明了可执行规范正确实现抽象规范。</a:t>
            </a:r>
          </a:p>
        </p:txBody>
      </p:sp>
      <p:pic>
        <p:nvPicPr>
          <p:cNvPr id="4" name="图片 3">
            <a:extLst>
              <a:ext uri="{FF2B5EF4-FFF2-40B4-BE49-F238E27FC236}">
                <a16:creationId xmlns:a16="http://schemas.microsoft.com/office/drawing/2014/main" id="{0A3A7CBC-2E06-3468-D22A-2B53B5D6C31B}"/>
              </a:ext>
            </a:extLst>
          </p:cNvPr>
          <p:cNvPicPr>
            <a:picLocks noChangeAspect="1"/>
          </p:cNvPicPr>
          <p:nvPr/>
        </p:nvPicPr>
        <p:blipFill>
          <a:blip r:embed="rId2"/>
          <a:stretch>
            <a:fillRect/>
          </a:stretch>
        </p:blipFill>
        <p:spPr>
          <a:xfrm>
            <a:off x="4260032" y="3819248"/>
            <a:ext cx="3870177" cy="2955925"/>
          </a:xfrm>
          <a:prstGeom prst="rect">
            <a:avLst/>
          </a:prstGeom>
        </p:spPr>
      </p:pic>
    </p:spTree>
    <p:extLst>
      <p:ext uri="{BB962C8B-B14F-4D97-AF65-F5344CB8AC3E}">
        <p14:creationId xmlns:p14="http://schemas.microsoft.com/office/powerpoint/2010/main" val="647038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843E7-0B0B-F635-82CC-2E91757F4934}"/>
              </a:ext>
            </a:extLst>
          </p:cNvPr>
          <p:cNvSpPr>
            <a:spLocks noGrp="1"/>
          </p:cNvSpPr>
          <p:nvPr>
            <p:ph type="title"/>
          </p:nvPr>
        </p:nvSpPr>
        <p:spPr/>
        <p:txBody>
          <a:bodyPr/>
          <a:lstStyle/>
          <a:p>
            <a:r>
              <a:rPr lang="en-US" altLang="zh-CN" dirty="0"/>
              <a:t>A Practical Verification Framework for Preemptive OS Kernels</a:t>
            </a:r>
            <a:endParaRPr lang="zh-CN" altLang="en-US" dirty="0"/>
          </a:p>
        </p:txBody>
      </p:sp>
      <p:sp>
        <p:nvSpPr>
          <p:cNvPr id="3" name="内容占位符 2">
            <a:extLst>
              <a:ext uri="{FF2B5EF4-FFF2-40B4-BE49-F238E27FC236}">
                <a16:creationId xmlns:a16="http://schemas.microsoft.com/office/drawing/2014/main" id="{2EC2DEF6-70E1-7A80-C3FE-DB41EF6D4631}"/>
              </a:ext>
            </a:extLst>
          </p:cNvPr>
          <p:cNvSpPr>
            <a:spLocks noGrp="1"/>
          </p:cNvSpPr>
          <p:nvPr>
            <p:ph idx="1"/>
          </p:nvPr>
        </p:nvSpPr>
        <p:spPr/>
        <p:txBody>
          <a:bodyPr/>
          <a:lstStyle/>
          <a:p>
            <a:r>
              <a:rPr lang="zh-CN" altLang="en-US" dirty="0"/>
              <a:t>概述</a:t>
            </a:r>
            <a:endParaRPr lang="en-US" altLang="zh-CN" dirty="0"/>
          </a:p>
          <a:p>
            <a:pPr lvl="1"/>
            <a:r>
              <a:rPr lang="zh-CN" altLang="en-US" dirty="0"/>
              <a:t>上下文精化</a:t>
            </a:r>
            <a:endParaRPr lang="en-US" altLang="zh-CN" dirty="0"/>
          </a:p>
          <a:p>
            <a:pPr lvl="2"/>
            <a:r>
              <a:rPr lang="zh-CN" altLang="en-US" dirty="0"/>
              <a:t>操作系统内核的正确性需要在所有上下文</a:t>
            </a:r>
            <a:r>
              <a:rPr lang="en-US" altLang="zh-CN" dirty="0"/>
              <a:t>A</a:t>
            </a:r>
            <a:r>
              <a:rPr lang="zh-CN" altLang="en-US" dirty="0"/>
              <a:t>的情况下都保证了</a:t>
            </a:r>
            <a:r>
              <a:rPr lang="en-US" altLang="zh-CN" dirty="0"/>
              <a:t>O</a:t>
            </a:r>
            <a:r>
              <a:rPr lang="zh-CN" altLang="en-US" dirty="0"/>
              <a:t>精化</a:t>
            </a:r>
            <a:r>
              <a:rPr lang="en-US" altLang="zh-CN" dirty="0"/>
              <a:t>O’</a:t>
            </a:r>
            <a:r>
              <a:rPr lang="zh-CN" altLang="en-US" dirty="0"/>
              <a:t>：</a:t>
            </a:r>
            <a:endParaRPr lang="en-US" altLang="zh-CN" dirty="0"/>
          </a:p>
          <a:p>
            <a:pPr lvl="1"/>
            <a:endParaRPr lang="zh-CN" altLang="en-US" dirty="0"/>
          </a:p>
          <a:p>
            <a:pPr lvl="1"/>
            <a:endParaRPr lang="en-US" altLang="zh-CN" dirty="0"/>
          </a:p>
          <a:p>
            <a:pPr lvl="2"/>
            <a:r>
              <a:rPr lang="en-US" altLang="zh-CN" dirty="0"/>
              <a:t>[[_]]</a:t>
            </a:r>
            <a:r>
              <a:rPr lang="zh-CN" altLang="en-US" dirty="0"/>
              <a:t>代表可见行为的集合</a:t>
            </a:r>
          </a:p>
          <a:p>
            <a:pPr lvl="1"/>
            <a:endParaRPr lang="zh-CN" altLang="en-US" dirty="0"/>
          </a:p>
        </p:txBody>
      </p:sp>
      <p:pic>
        <p:nvPicPr>
          <p:cNvPr id="5" name="图片 4">
            <a:extLst>
              <a:ext uri="{FF2B5EF4-FFF2-40B4-BE49-F238E27FC236}">
                <a16:creationId xmlns:a16="http://schemas.microsoft.com/office/drawing/2014/main" id="{3B620734-F35C-4910-2575-AD86C63F7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9584" y="3159111"/>
            <a:ext cx="2552831" cy="539778"/>
          </a:xfrm>
          <a:prstGeom prst="rect">
            <a:avLst/>
          </a:prstGeom>
        </p:spPr>
      </p:pic>
    </p:spTree>
    <p:extLst>
      <p:ext uri="{BB962C8B-B14F-4D97-AF65-F5344CB8AC3E}">
        <p14:creationId xmlns:p14="http://schemas.microsoft.com/office/powerpoint/2010/main" val="15017868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76FEB-39B7-F4D7-B8A6-A9FCF24034A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9252D48-1CF1-0100-87F2-176179DDD301}"/>
              </a:ext>
            </a:extLst>
          </p:cNvPr>
          <p:cNvSpPr>
            <a:spLocks noGrp="1"/>
          </p:cNvSpPr>
          <p:nvPr>
            <p:ph type="title"/>
          </p:nvPr>
        </p:nvSpPr>
        <p:spPr/>
        <p:txBody>
          <a:bodyPr/>
          <a:lstStyle/>
          <a:p>
            <a:r>
              <a:rPr lang="en-US" altLang="zh-CN" dirty="0"/>
              <a:t>A Practical Verification Framework for Preemptive OS Kernels</a:t>
            </a:r>
            <a:endParaRPr lang="zh-CN" altLang="en-US" dirty="0"/>
          </a:p>
        </p:txBody>
      </p:sp>
      <p:sp>
        <p:nvSpPr>
          <p:cNvPr id="3" name="内容占位符 2">
            <a:extLst>
              <a:ext uri="{FF2B5EF4-FFF2-40B4-BE49-F238E27FC236}">
                <a16:creationId xmlns:a16="http://schemas.microsoft.com/office/drawing/2014/main" id="{A76ED123-F660-1F38-D528-3A8BCF572BEF}"/>
              </a:ext>
            </a:extLst>
          </p:cNvPr>
          <p:cNvSpPr>
            <a:spLocks noGrp="1"/>
          </p:cNvSpPr>
          <p:nvPr>
            <p:ph idx="1"/>
          </p:nvPr>
        </p:nvSpPr>
        <p:spPr/>
        <p:txBody>
          <a:bodyPr/>
          <a:lstStyle/>
          <a:p>
            <a:r>
              <a:rPr lang="zh-CN" altLang="en-US" dirty="0"/>
              <a:t>概述</a:t>
            </a:r>
            <a:endParaRPr lang="en-US" altLang="zh-CN" dirty="0"/>
          </a:p>
          <a:p>
            <a:pPr lvl="1"/>
            <a:r>
              <a:rPr lang="zh-CN" altLang="en-US" dirty="0"/>
              <a:t>验证框架</a:t>
            </a:r>
          </a:p>
        </p:txBody>
      </p:sp>
      <p:pic>
        <p:nvPicPr>
          <p:cNvPr id="4" name="图片 3">
            <a:extLst>
              <a:ext uri="{FF2B5EF4-FFF2-40B4-BE49-F238E27FC236}">
                <a16:creationId xmlns:a16="http://schemas.microsoft.com/office/drawing/2014/main" id="{45768DDE-F7DF-3CE3-85EB-1FA189532C9B}"/>
              </a:ext>
            </a:extLst>
          </p:cNvPr>
          <p:cNvPicPr>
            <a:picLocks noChangeAspect="1"/>
          </p:cNvPicPr>
          <p:nvPr/>
        </p:nvPicPr>
        <p:blipFill>
          <a:blip r:embed="rId2"/>
          <a:stretch>
            <a:fillRect/>
          </a:stretch>
        </p:blipFill>
        <p:spPr>
          <a:xfrm>
            <a:off x="3505200" y="2225922"/>
            <a:ext cx="6155145" cy="4491708"/>
          </a:xfrm>
          <a:prstGeom prst="rect">
            <a:avLst/>
          </a:prstGeom>
        </p:spPr>
      </p:pic>
    </p:spTree>
    <p:extLst>
      <p:ext uri="{BB962C8B-B14F-4D97-AF65-F5344CB8AC3E}">
        <p14:creationId xmlns:p14="http://schemas.microsoft.com/office/powerpoint/2010/main" val="33373728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EDB58-5683-4D1B-12CC-1CDD53A85D6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D0FF93E-2843-B0C5-DE7C-47621502B3B2}"/>
              </a:ext>
            </a:extLst>
          </p:cNvPr>
          <p:cNvSpPr>
            <a:spLocks noGrp="1"/>
          </p:cNvSpPr>
          <p:nvPr>
            <p:ph type="title"/>
          </p:nvPr>
        </p:nvSpPr>
        <p:spPr/>
        <p:txBody>
          <a:bodyPr/>
          <a:lstStyle/>
          <a:p>
            <a:r>
              <a:rPr lang="en-US" altLang="zh-CN" dirty="0"/>
              <a:t>A Practical Verification Framework for Preemptive OS Kernels</a:t>
            </a:r>
            <a:endParaRPr lang="zh-CN" altLang="en-US" dirty="0"/>
          </a:p>
        </p:txBody>
      </p:sp>
      <p:sp>
        <p:nvSpPr>
          <p:cNvPr id="3" name="内容占位符 2">
            <a:extLst>
              <a:ext uri="{FF2B5EF4-FFF2-40B4-BE49-F238E27FC236}">
                <a16:creationId xmlns:a16="http://schemas.microsoft.com/office/drawing/2014/main" id="{2AEA9F96-07AA-58A1-50C7-013E8AE174EC}"/>
              </a:ext>
            </a:extLst>
          </p:cNvPr>
          <p:cNvSpPr>
            <a:spLocks noGrp="1"/>
          </p:cNvSpPr>
          <p:nvPr>
            <p:ph idx="1"/>
          </p:nvPr>
        </p:nvSpPr>
        <p:spPr/>
        <p:txBody>
          <a:bodyPr/>
          <a:lstStyle/>
          <a:p>
            <a:r>
              <a:rPr lang="en-US" altLang="zh-CN" dirty="0"/>
              <a:t>OS</a:t>
            </a:r>
            <a:r>
              <a:rPr lang="zh-CN" altLang="en-US" dirty="0"/>
              <a:t>内核建模</a:t>
            </a:r>
            <a:endParaRPr lang="en-US" altLang="zh-CN" dirty="0"/>
          </a:p>
          <a:p>
            <a:pPr lvl="1"/>
            <a:r>
              <a:rPr lang="zh-CN" altLang="en-US" dirty="0"/>
              <a:t>低层语言</a:t>
            </a:r>
            <a:endParaRPr lang="en-US" altLang="zh-CN" dirty="0"/>
          </a:p>
          <a:p>
            <a:pPr lvl="2"/>
            <a:r>
              <a:rPr lang="zh-CN" altLang="en-US" dirty="0"/>
              <a:t>应用程序的语言：</a:t>
            </a:r>
            <a:r>
              <a:rPr lang="en-US" altLang="zh-CN" dirty="0"/>
              <a:t>C</a:t>
            </a:r>
            <a:r>
              <a:rPr lang="zh-CN" altLang="en-US" dirty="0"/>
              <a:t>语言的一个子集，包括函数调用（可以调用用户函数，也可以调用高层和低层内核中的</a:t>
            </a:r>
            <a:r>
              <a:rPr lang="en-US" altLang="zh-CN" dirty="0"/>
              <a:t>API</a:t>
            </a:r>
            <a:r>
              <a:rPr lang="zh-CN" altLang="en-US" dirty="0"/>
              <a:t>）、指针操作（指针算术除外）、数组、结构体、位操作等。</a:t>
            </a:r>
            <a:endParaRPr lang="en-US" altLang="zh-CN" dirty="0"/>
          </a:p>
          <a:p>
            <a:pPr lvl="2"/>
            <a:r>
              <a:rPr lang="zh-CN" altLang="en-US" dirty="0"/>
              <a:t>操作系统内核的语言：用汇编原语进行扩展后的</a:t>
            </a:r>
            <a:r>
              <a:rPr lang="en-US" altLang="zh-CN" dirty="0"/>
              <a:t>C</a:t>
            </a:r>
            <a:r>
              <a:rPr lang="zh-CN" altLang="en-US" dirty="0"/>
              <a:t>语句，将内核中的汇编代码封装为原语。</a:t>
            </a:r>
          </a:p>
          <a:p>
            <a:pPr lvl="2"/>
            <a:endParaRPr lang="zh-CN" altLang="en-US" dirty="0"/>
          </a:p>
        </p:txBody>
      </p:sp>
    </p:spTree>
    <p:extLst>
      <p:ext uri="{BB962C8B-B14F-4D97-AF65-F5344CB8AC3E}">
        <p14:creationId xmlns:p14="http://schemas.microsoft.com/office/powerpoint/2010/main" val="17094491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360A9-6F9E-28F1-A9BE-8D06FCA6F51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3D64DB4-2E7D-6BD1-D88D-AAC6F08E747D}"/>
              </a:ext>
            </a:extLst>
          </p:cNvPr>
          <p:cNvSpPr>
            <a:spLocks noGrp="1"/>
          </p:cNvSpPr>
          <p:nvPr>
            <p:ph type="title"/>
          </p:nvPr>
        </p:nvSpPr>
        <p:spPr/>
        <p:txBody>
          <a:bodyPr/>
          <a:lstStyle/>
          <a:p>
            <a:r>
              <a:rPr lang="en-US" altLang="zh-CN" dirty="0"/>
              <a:t>A Practical Verification Framework for Preemptive OS Kernels</a:t>
            </a:r>
            <a:endParaRPr lang="zh-CN" altLang="en-US" dirty="0"/>
          </a:p>
        </p:txBody>
      </p:sp>
      <p:sp>
        <p:nvSpPr>
          <p:cNvPr id="3" name="内容占位符 2">
            <a:extLst>
              <a:ext uri="{FF2B5EF4-FFF2-40B4-BE49-F238E27FC236}">
                <a16:creationId xmlns:a16="http://schemas.microsoft.com/office/drawing/2014/main" id="{FCC342C0-EB12-603E-5BCB-AC599822FEF6}"/>
              </a:ext>
            </a:extLst>
          </p:cNvPr>
          <p:cNvSpPr>
            <a:spLocks noGrp="1"/>
          </p:cNvSpPr>
          <p:nvPr>
            <p:ph idx="1"/>
          </p:nvPr>
        </p:nvSpPr>
        <p:spPr/>
        <p:txBody>
          <a:bodyPr/>
          <a:lstStyle/>
          <a:p>
            <a:r>
              <a:rPr lang="en-US" altLang="zh-CN" dirty="0"/>
              <a:t>OS</a:t>
            </a:r>
            <a:r>
              <a:rPr lang="zh-CN" altLang="en-US" dirty="0"/>
              <a:t>内核建模</a:t>
            </a:r>
            <a:endParaRPr lang="en-US" altLang="zh-CN" dirty="0"/>
          </a:p>
          <a:p>
            <a:pPr lvl="1"/>
            <a:r>
              <a:rPr lang="zh-CN" altLang="en-US" dirty="0"/>
              <a:t>低层语言</a:t>
            </a:r>
            <a:endParaRPr lang="en-US" altLang="zh-CN" dirty="0"/>
          </a:p>
          <a:p>
            <a:endParaRPr lang="zh-CN" altLang="en-US" dirty="0"/>
          </a:p>
        </p:txBody>
      </p:sp>
      <p:pic>
        <p:nvPicPr>
          <p:cNvPr id="8" name="图片 7">
            <a:extLst>
              <a:ext uri="{FF2B5EF4-FFF2-40B4-BE49-F238E27FC236}">
                <a16:creationId xmlns:a16="http://schemas.microsoft.com/office/drawing/2014/main" id="{FC19D459-2316-9E8A-4E40-A5DA86F173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2848265"/>
            <a:ext cx="7596947" cy="3771610"/>
          </a:xfrm>
          <a:prstGeom prst="rect">
            <a:avLst/>
          </a:prstGeom>
        </p:spPr>
      </p:pic>
    </p:spTree>
    <p:extLst>
      <p:ext uri="{BB962C8B-B14F-4D97-AF65-F5344CB8AC3E}">
        <p14:creationId xmlns:p14="http://schemas.microsoft.com/office/powerpoint/2010/main" val="24937589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5B53BC-1F23-8431-AE4F-67344A4084DD}"/>
              </a:ext>
            </a:extLst>
          </p:cNvPr>
          <p:cNvSpPr>
            <a:spLocks noGrp="1"/>
          </p:cNvSpPr>
          <p:nvPr>
            <p:ph type="title"/>
          </p:nvPr>
        </p:nvSpPr>
        <p:spPr/>
        <p:txBody>
          <a:bodyPr/>
          <a:lstStyle/>
          <a:p>
            <a:r>
              <a:rPr lang="en-US" altLang="zh-CN" dirty="0"/>
              <a:t>A Practical Verification Framework for Preemptive OS Kernels</a:t>
            </a:r>
            <a:endParaRPr lang="zh-CN" altLang="en-US" dirty="0"/>
          </a:p>
        </p:txBody>
      </p:sp>
      <p:sp>
        <p:nvSpPr>
          <p:cNvPr id="3" name="内容占位符 2">
            <a:extLst>
              <a:ext uri="{FF2B5EF4-FFF2-40B4-BE49-F238E27FC236}">
                <a16:creationId xmlns:a16="http://schemas.microsoft.com/office/drawing/2014/main" id="{26EB0420-0BEA-650B-C130-95EC843BDD47}"/>
              </a:ext>
            </a:extLst>
          </p:cNvPr>
          <p:cNvSpPr>
            <a:spLocks noGrp="1"/>
          </p:cNvSpPr>
          <p:nvPr>
            <p:ph idx="1"/>
          </p:nvPr>
        </p:nvSpPr>
        <p:spPr/>
        <p:txBody>
          <a:bodyPr/>
          <a:lstStyle/>
          <a:p>
            <a:r>
              <a:rPr lang="en-US" altLang="zh-CN" dirty="0"/>
              <a:t>OS</a:t>
            </a:r>
            <a:r>
              <a:rPr lang="zh-CN" altLang="en-US" dirty="0"/>
              <a:t>内核建模</a:t>
            </a:r>
            <a:endParaRPr lang="en-US" altLang="zh-CN" dirty="0"/>
          </a:p>
          <a:p>
            <a:pPr lvl="1"/>
            <a:r>
              <a:rPr lang="zh-CN" altLang="en-US" dirty="0"/>
              <a:t>低级操作语义</a:t>
            </a:r>
          </a:p>
        </p:txBody>
      </p:sp>
    </p:spTree>
    <p:extLst>
      <p:ext uri="{BB962C8B-B14F-4D97-AF65-F5344CB8AC3E}">
        <p14:creationId xmlns:p14="http://schemas.microsoft.com/office/powerpoint/2010/main" val="1609943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A61F6-68E4-7A90-85C5-0FBA9E190343}"/>
              </a:ext>
            </a:extLst>
          </p:cNvPr>
          <p:cNvSpPr>
            <a:spLocks noGrp="1"/>
          </p:cNvSpPr>
          <p:nvPr>
            <p:ph type="title"/>
          </p:nvPr>
        </p:nvSpPr>
        <p:spPr/>
        <p:txBody>
          <a:bodyPr/>
          <a:lstStyle/>
          <a:p>
            <a:r>
              <a:rPr lang="en-US" altLang="zh-CN" dirty="0"/>
              <a:t>A Practical Verification Framework for Preemptive OS Kernels</a:t>
            </a:r>
            <a:endParaRPr lang="zh-CN" altLang="en-US" dirty="0"/>
          </a:p>
        </p:txBody>
      </p:sp>
      <p:sp>
        <p:nvSpPr>
          <p:cNvPr id="3" name="内容占位符 2">
            <a:extLst>
              <a:ext uri="{FF2B5EF4-FFF2-40B4-BE49-F238E27FC236}">
                <a16:creationId xmlns:a16="http://schemas.microsoft.com/office/drawing/2014/main" id="{080A12FE-762C-50CD-927E-ABAEAAF3B6D0}"/>
              </a:ext>
            </a:extLst>
          </p:cNvPr>
          <p:cNvSpPr>
            <a:spLocks noGrp="1"/>
          </p:cNvSpPr>
          <p:nvPr>
            <p:ph idx="1"/>
          </p:nvPr>
        </p:nvSpPr>
        <p:spPr/>
        <p:txBody>
          <a:bodyPr/>
          <a:lstStyle/>
          <a:p>
            <a:r>
              <a:rPr lang="en-US" altLang="zh-CN" dirty="0"/>
              <a:t>OS</a:t>
            </a:r>
            <a:r>
              <a:rPr lang="zh-CN" altLang="en-US" dirty="0"/>
              <a:t>内核建模</a:t>
            </a:r>
            <a:endParaRPr lang="en-US" altLang="zh-CN" dirty="0"/>
          </a:p>
          <a:p>
            <a:pPr lvl="1"/>
            <a:r>
              <a:rPr lang="zh-CN" altLang="en-US" dirty="0"/>
              <a:t>高级规范语言</a:t>
            </a:r>
          </a:p>
        </p:txBody>
      </p:sp>
    </p:spTree>
    <p:extLst>
      <p:ext uri="{BB962C8B-B14F-4D97-AF65-F5344CB8AC3E}">
        <p14:creationId xmlns:p14="http://schemas.microsoft.com/office/powerpoint/2010/main" val="1920869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3BBBF-AC1A-384B-CF5C-7708DE3DC735}"/>
              </a:ext>
            </a:extLst>
          </p:cNvPr>
          <p:cNvSpPr>
            <a:spLocks noGrp="1"/>
          </p:cNvSpPr>
          <p:nvPr>
            <p:ph type="title"/>
          </p:nvPr>
        </p:nvSpPr>
        <p:spPr/>
        <p:txBody>
          <a:bodyPr/>
          <a:lstStyle/>
          <a:p>
            <a:r>
              <a:rPr lang="en-US" altLang="zh-CN" dirty="0"/>
              <a:t>A Practical Verification Framework for Preemptive OS Kernels</a:t>
            </a:r>
            <a:endParaRPr lang="zh-CN" altLang="en-US" dirty="0"/>
          </a:p>
        </p:txBody>
      </p:sp>
      <p:sp>
        <p:nvSpPr>
          <p:cNvPr id="3" name="内容占位符 2">
            <a:extLst>
              <a:ext uri="{FF2B5EF4-FFF2-40B4-BE49-F238E27FC236}">
                <a16:creationId xmlns:a16="http://schemas.microsoft.com/office/drawing/2014/main" id="{103F30EB-71D9-89D4-55A1-F3578AFF8DFC}"/>
              </a:ext>
            </a:extLst>
          </p:cNvPr>
          <p:cNvSpPr>
            <a:spLocks noGrp="1"/>
          </p:cNvSpPr>
          <p:nvPr>
            <p:ph idx="1"/>
          </p:nvPr>
        </p:nvSpPr>
        <p:spPr/>
        <p:txBody>
          <a:bodyPr/>
          <a:lstStyle/>
          <a:p>
            <a:r>
              <a:rPr lang="en-US" altLang="zh-CN" dirty="0"/>
              <a:t>OS</a:t>
            </a:r>
            <a:r>
              <a:rPr lang="zh-CN" altLang="en-US" dirty="0"/>
              <a:t>内核建模</a:t>
            </a:r>
            <a:endParaRPr lang="en-US" altLang="zh-CN" dirty="0"/>
          </a:p>
          <a:p>
            <a:pPr lvl="1"/>
            <a:r>
              <a:rPr lang="en-US" altLang="zh-CN" dirty="0"/>
              <a:t>OS</a:t>
            </a:r>
            <a:r>
              <a:rPr lang="zh-CN" altLang="en-US" dirty="0"/>
              <a:t>正确性</a:t>
            </a:r>
          </a:p>
        </p:txBody>
      </p:sp>
      <p:pic>
        <p:nvPicPr>
          <p:cNvPr id="5" name="图片 4">
            <a:extLst>
              <a:ext uri="{FF2B5EF4-FFF2-40B4-BE49-F238E27FC236}">
                <a16:creationId xmlns:a16="http://schemas.microsoft.com/office/drawing/2014/main" id="{AFB5E3D8-E610-0103-85E0-7172CDCC96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6526" y="3026519"/>
            <a:ext cx="9322279" cy="1949550"/>
          </a:xfrm>
          <a:prstGeom prst="rect">
            <a:avLst/>
          </a:prstGeom>
        </p:spPr>
      </p:pic>
    </p:spTree>
    <p:extLst>
      <p:ext uri="{BB962C8B-B14F-4D97-AF65-F5344CB8AC3E}">
        <p14:creationId xmlns:p14="http://schemas.microsoft.com/office/powerpoint/2010/main" val="40282111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C7B465-D6ED-4C4A-0568-37DEDAADA563}"/>
              </a:ext>
            </a:extLst>
          </p:cNvPr>
          <p:cNvSpPr>
            <a:spLocks noGrp="1"/>
          </p:cNvSpPr>
          <p:nvPr>
            <p:ph type="title"/>
          </p:nvPr>
        </p:nvSpPr>
        <p:spPr/>
        <p:txBody>
          <a:bodyPr/>
          <a:lstStyle/>
          <a:p>
            <a:r>
              <a:rPr lang="en-US" altLang="zh-CN" dirty="0"/>
              <a:t>A Practical Verification Framework for Preemptive OS Kernels</a:t>
            </a:r>
            <a:endParaRPr lang="zh-CN" altLang="en-US" dirty="0"/>
          </a:p>
        </p:txBody>
      </p:sp>
      <p:sp>
        <p:nvSpPr>
          <p:cNvPr id="3" name="内容占位符 2">
            <a:extLst>
              <a:ext uri="{FF2B5EF4-FFF2-40B4-BE49-F238E27FC236}">
                <a16:creationId xmlns:a16="http://schemas.microsoft.com/office/drawing/2014/main" id="{E83F0F10-AE8A-15A0-B1BD-B56E4D5C1895}"/>
              </a:ext>
            </a:extLst>
          </p:cNvPr>
          <p:cNvSpPr>
            <a:spLocks noGrp="1"/>
          </p:cNvSpPr>
          <p:nvPr>
            <p:ph idx="1"/>
          </p:nvPr>
        </p:nvSpPr>
        <p:spPr/>
        <p:txBody>
          <a:bodyPr/>
          <a:lstStyle/>
          <a:p>
            <a:r>
              <a:rPr lang="zh-CN" altLang="en-US" dirty="0"/>
              <a:t>用于精化验证的关系型程序逻辑</a:t>
            </a:r>
            <a:endParaRPr lang="en-US" altLang="zh-CN" dirty="0"/>
          </a:p>
          <a:p>
            <a:pPr lvl="1"/>
            <a:r>
              <a:rPr lang="zh-CN" altLang="en-US" dirty="0"/>
              <a:t>对于并发程序，精化建立了比传统</a:t>
            </a:r>
            <a:r>
              <a:rPr lang="en-US" altLang="zh-CN" dirty="0"/>
              <a:t>Hoare</a:t>
            </a:r>
            <a:r>
              <a:rPr lang="zh-CN" altLang="en-US" dirty="0"/>
              <a:t>三元组更强的函数正确性。文章提出了一种</a:t>
            </a:r>
            <a:r>
              <a:rPr lang="en-US" altLang="zh-CN" dirty="0" err="1"/>
              <a:t>csl</a:t>
            </a:r>
            <a:r>
              <a:rPr lang="zh-CN" altLang="en-US" dirty="0"/>
              <a:t>风格的关系型程序逻辑来进行精化验证，使用关系断言来证明实现与其规范之间的精化。同时遵循</a:t>
            </a:r>
            <a:r>
              <a:rPr lang="en-US" altLang="zh-CN" dirty="0"/>
              <a:t>CSL</a:t>
            </a:r>
            <a:r>
              <a:rPr lang="zh-CN" altLang="en-US" dirty="0"/>
              <a:t>中的所有权转移语义来解释多级硬件中断。</a:t>
            </a:r>
            <a:endParaRPr lang="en-US" altLang="zh-CN" dirty="0"/>
          </a:p>
          <a:p>
            <a:pPr lvl="1"/>
            <a:r>
              <a:rPr lang="zh-CN" altLang="en-US" dirty="0"/>
              <a:t>关系型推理和并发精化验证：</a:t>
            </a:r>
          </a:p>
        </p:txBody>
      </p:sp>
      <p:pic>
        <p:nvPicPr>
          <p:cNvPr id="5" name="图片 4">
            <a:extLst>
              <a:ext uri="{FF2B5EF4-FFF2-40B4-BE49-F238E27FC236}">
                <a16:creationId xmlns:a16="http://schemas.microsoft.com/office/drawing/2014/main" id="{42D7EE37-5800-CB4E-A36C-8E57DEE66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8692" y="4143254"/>
            <a:ext cx="9074616" cy="2349621"/>
          </a:xfrm>
          <a:prstGeom prst="rect">
            <a:avLst/>
          </a:prstGeom>
        </p:spPr>
      </p:pic>
    </p:spTree>
    <p:extLst>
      <p:ext uri="{BB962C8B-B14F-4D97-AF65-F5344CB8AC3E}">
        <p14:creationId xmlns:p14="http://schemas.microsoft.com/office/powerpoint/2010/main" val="38951533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6F2818-FB46-4CBA-F42B-5ACCBDEC38BE}"/>
              </a:ext>
            </a:extLst>
          </p:cNvPr>
          <p:cNvSpPr>
            <a:spLocks noGrp="1"/>
          </p:cNvSpPr>
          <p:nvPr>
            <p:ph type="title"/>
          </p:nvPr>
        </p:nvSpPr>
        <p:spPr/>
        <p:txBody>
          <a:bodyPr/>
          <a:lstStyle/>
          <a:p>
            <a:r>
              <a:rPr lang="en-US" altLang="zh-CN" dirty="0"/>
              <a:t>A Practical Verification Framework for Preemptive OS Kernels</a:t>
            </a:r>
            <a:endParaRPr lang="zh-CN" altLang="en-US" dirty="0"/>
          </a:p>
        </p:txBody>
      </p:sp>
      <p:sp>
        <p:nvSpPr>
          <p:cNvPr id="3" name="内容占位符 2">
            <a:extLst>
              <a:ext uri="{FF2B5EF4-FFF2-40B4-BE49-F238E27FC236}">
                <a16:creationId xmlns:a16="http://schemas.microsoft.com/office/drawing/2014/main" id="{8835154C-F0A5-F40F-2002-FE3AA5F9953C}"/>
              </a:ext>
            </a:extLst>
          </p:cNvPr>
          <p:cNvSpPr>
            <a:spLocks noGrp="1"/>
          </p:cNvSpPr>
          <p:nvPr>
            <p:ph idx="1"/>
          </p:nvPr>
        </p:nvSpPr>
        <p:spPr/>
        <p:txBody>
          <a:bodyPr/>
          <a:lstStyle/>
          <a:p>
            <a:r>
              <a:rPr lang="en-US" altLang="zh-CN" dirty="0"/>
              <a:t>OS</a:t>
            </a:r>
            <a:r>
              <a:rPr lang="zh-CN" altLang="en-US" dirty="0"/>
              <a:t>内核的精化证明</a:t>
            </a:r>
            <a:endParaRPr lang="en-US" altLang="zh-CN" dirty="0"/>
          </a:p>
          <a:p>
            <a:pPr lvl="1"/>
            <a:r>
              <a:rPr lang="zh-CN" altLang="en-US" dirty="0"/>
              <a:t>关系型断言将具体内核状态、抽象内核状态和抽象语句联系起来。</a:t>
            </a:r>
            <a:endParaRPr lang="en-US" altLang="zh-CN" dirty="0"/>
          </a:p>
          <a:p>
            <a:pPr lvl="1"/>
            <a:r>
              <a:rPr lang="zh-CN" altLang="en-US" dirty="0"/>
              <a:t>语法和语义：</a:t>
            </a:r>
          </a:p>
        </p:txBody>
      </p:sp>
      <p:pic>
        <p:nvPicPr>
          <p:cNvPr id="5" name="图片 4">
            <a:extLst>
              <a:ext uri="{FF2B5EF4-FFF2-40B4-BE49-F238E27FC236}">
                <a16:creationId xmlns:a16="http://schemas.microsoft.com/office/drawing/2014/main" id="{BFF13E47-1552-0D87-E5F6-29E80ADB5F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6666" y="2985372"/>
            <a:ext cx="5858081" cy="3628410"/>
          </a:xfrm>
          <a:prstGeom prst="rect">
            <a:avLst/>
          </a:prstGeom>
        </p:spPr>
      </p:pic>
      <p:pic>
        <p:nvPicPr>
          <p:cNvPr id="7" name="图片 6">
            <a:extLst>
              <a:ext uri="{FF2B5EF4-FFF2-40B4-BE49-F238E27FC236}">
                <a16:creationId xmlns:a16="http://schemas.microsoft.com/office/drawing/2014/main" id="{89735319-ADAD-A80E-FD5E-D1F18EDA59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585" y="4562367"/>
            <a:ext cx="5654081" cy="849460"/>
          </a:xfrm>
          <a:prstGeom prst="rect">
            <a:avLst/>
          </a:prstGeom>
        </p:spPr>
      </p:pic>
    </p:spTree>
    <p:extLst>
      <p:ext uri="{BB962C8B-B14F-4D97-AF65-F5344CB8AC3E}">
        <p14:creationId xmlns:p14="http://schemas.microsoft.com/office/powerpoint/2010/main" val="5022837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BB99F-9B57-9425-F1A8-158A0484074C}"/>
              </a:ext>
            </a:extLst>
          </p:cNvPr>
          <p:cNvSpPr>
            <a:spLocks noGrp="1"/>
          </p:cNvSpPr>
          <p:nvPr>
            <p:ph type="title"/>
          </p:nvPr>
        </p:nvSpPr>
        <p:spPr/>
        <p:txBody>
          <a:bodyPr/>
          <a:lstStyle/>
          <a:p>
            <a:r>
              <a:rPr lang="en-US" altLang="zh-CN" dirty="0"/>
              <a:t>A Practical Verification Framework for Preemptive OS Kernels</a:t>
            </a:r>
            <a:endParaRPr lang="zh-CN" altLang="en-US" dirty="0"/>
          </a:p>
        </p:txBody>
      </p:sp>
      <p:sp>
        <p:nvSpPr>
          <p:cNvPr id="3" name="内容占位符 2">
            <a:extLst>
              <a:ext uri="{FF2B5EF4-FFF2-40B4-BE49-F238E27FC236}">
                <a16:creationId xmlns:a16="http://schemas.microsoft.com/office/drawing/2014/main" id="{7545EEE1-AF4D-D6BB-D6CE-77F41645AE4E}"/>
              </a:ext>
            </a:extLst>
          </p:cNvPr>
          <p:cNvSpPr>
            <a:spLocks noGrp="1"/>
          </p:cNvSpPr>
          <p:nvPr>
            <p:ph idx="1"/>
          </p:nvPr>
        </p:nvSpPr>
        <p:spPr/>
        <p:txBody>
          <a:bodyPr/>
          <a:lstStyle/>
          <a:p>
            <a:r>
              <a:rPr lang="en-US" altLang="zh-CN" dirty="0"/>
              <a:t>OS</a:t>
            </a:r>
            <a:r>
              <a:rPr lang="zh-CN" altLang="en-US" dirty="0"/>
              <a:t>内核的精化证明</a:t>
            </a:r>
            <a:endParaRPr lang="en-US" altLang="zh-CN" dirty="0"/>
          </a:p>
          <a:p>
            <a:pPr lvl="1"/>
            <a:r>
              <a:rPr lang="zh-CN" altLang="en-US" dirty="0"/>
              <a:t>所有权转换语义下的一级中断</a:t>
            </a:r>
          </a:p>
        </p:txBody>
      </p:sp>
      <p:pic>
        <p:nvPicPr>
          <p:cNvPr id="4" name="图片 3">
            <a:extLst>
              <a:ext uri="{FF2B5EF4-FFF2-40B4-BE49-F238E27FC236}">
                <a16:creationId xmlns:a16="http://schemas.microsoft.com/office/drawing/2014/main" id="{F289C8D1-5C80-9F19-276B-C9491976EEB3}"/>
              </a:ext>
            </a:extLst>
          </p:cNvPr>
          <p:cNvPicPr>
            <a:picLocks noChangeAspect="1"/>
          </p:cNvPicPr>
          <p:nvPr/>
        </p:nvPicPr>
        <p:blipFill>
          <a:blip r:embed="rId3"/>
          <a:stretch>
            <a:fillRect/>
          </a:stretch>
        </p:blipFill>
        <p:spPr>
          <a:xfrm>
            <a:off x="1049867" y="2883335"/>
            <a:ext cx="4707467" cy="3060748"/>
          </a:xfrm>
          <a:prstGeom prst="rect">
            <a:avLst/>
          </a:prstGeom>
        </p:spPr>
      </p:pic>
      <p:pic>
        <p:nvPicPr>
          <p:cNvPr id="6" name="图片 5">
            <a:extLst>
              <a:ext uri="{FF2B5EF4-FFF2-40B4-BE49-F238E27FC236}">
                <a16:creationId xmlns:a16="http://schemas.microsoft.com/office/drawing/2014/main" id="{00B29158-D089-3793-155C-0E47B8881E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2588" y="3429000"/>
            <a:ext cx="2819545" cy="628682"/>
          </a:xfrm>
          <a:prstGeom prst="rect">
            <a:avLst/>
          </a:prstGeom>
        </p:spPr>
      </p:pic>
      <p:pic>
        <p:nvPicPr>
          <p:cNvPr id="8" name="图片 7">
            <a:extLst>
              <a:ext uri="{FF2B5EF4-FFF2-40B4-BE49-F238E27FC236}">
                <a16:creationId xmlns:a16="http://schemas.microsoft.com/office/drawing/2014/main" id="{3E683CBA-FEFD-370B-97ED-E864EAEB2E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2588" y="4281456"/>
            <a:ext cx="2825895" cy="673135"/>
          </a:xfrm>
          <a:prstGeom prst="rect">
            <a:avLst/>
          </a:prstGeom>
        </p:spPr>
      </p:pic>
      <p:sp>
        <p:nvSpPr>
          <p:cNvPr id="9" name="箭头: 右 8">
            <a:extLst>
              <a:ext uri="{FF2B5EF4-FFF2-40B4-BE49-F238E27FC236}">
                <a16:creationId xmlns:a16="http://schemas.microsoft.com/office/drawing/2014/main" id="{5983C9F3-8A92-DF9D-0D00-63B71F16E19C}"/>
              </a:ext>
            </a:extLst>
          </p:cNvPr>
          <p:cNvSpPr/>
          <p:nvPr/>
        </p:nvSpPr>
        <p:spPr>
          <a:xfrm>
            <a:off x="6434668" y="4042289"/>
            <a:ext cx="1066800" cy="405326"/>
          </a:xfrm>
          <a:prstGeom prst="rightArrow">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4154305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36571</TotalTime>
  <Words>12238</Words>
  <Application>Microsoft Office PowerPoint</Application>
  <PresentationFormat>宽屏</PresentationFormat>
  <Paragraphs>804</Paragraphs>
  <Slides>104</Slides>
  <Notes>44</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104</vt:i4>
      </vt:variant>
    </vt:vector>
  </HeadingPairs>
  <TitlesOfParts>
    <vt:vector size="109" baseType="lpstr">
      <vt:lpstr>等线</vt:lpstr>
      <vt:lpstr>等线 Light</vt:lpstr>
      <vt:lpstr>微软雅黑</vt:lpstr>
      <vt:lpstr>Arial</vt:lpstr>
      <vt:lpstr>Office 主题​​</vt:lpstr>
      <vt:lpstr>PowerPoint 演示文稿</vt:lpstr>
      <vt:lpstr>PowerPoint 演示文稿</vt:lpstr>
      <vt:lpstr>PowerPoint 演示文稿</vt:lpstr>
      <vt:lpstr>seL4: Formal Verification of an OS Kernel</vt:lpstr>
      <vt:lpstr>seL4: Formal Verification of an OS Kernel</vt:lpstr>
      <vt:lpstr>seL4: Formal Verification of an OS Kernel</vt:lpstr>
      <vt:lpstr>seL4: Formal Verification of an OS Kernel</vt:lpstr>
      <vt:lpstr>seL4: Formal Verification of an OS Kernel</vt:lpstr>
      <vt:lpstr>seL4: Formal Verification of an OS Kernel</vt:lpstr>
      <vt:lpstr>seL4: Formal Verification of an OS Kernel</vt:lpstr>
      <vt:lpstr>seL4: Formal Verification of an OS Kernel</vt:lpstr>
      <vt:lpstr>seL4: Formal Verification of an OS Kernel</vt:lpstr>
      <vt:lpstr>seL4: Formal Verification of an OS Kernel</vt:lpstr>
      <vt:lpstr>seL4: Formal Verification of an OS Kernel</vt:lpstr>
      <vt:lpstr>seL4: Formal Verification of an OS Kernel</vt:lpstr>
      <vt:lpstr>PowerPoint 演示文稿</vt:lpstr>
      <vt:lpstr>Mover Logic: A Concurrent Program Logic for Reduction and Rely-Guarantee Reasoning</vt:lpstr>
      <vt:lpstr>Mover Logic: A Concurrent Program Logic for Reduction and Rely-Guarantee Reasoning</vt:lpstr>
      <vt:lpstr>Mover Logic: A Concurrent Program Logic for Reduction and Rely-Guarantee Reasoning</vt:lpstr>
      <vt:lpstr>Mover Logic: A Concurrent Program Logic for Reduction and Rely-Guarantee Reasoning</vt:lpstr>
      <vt:lpstr>Mover Logic: A Concurrent Program Logic for Reduction and Rely-Guarantee Reasoning</vt:lpstr>
      <vt:lpstr>Mover Logic: A Concurrent Program Logic for Reduction and Rely-Guarantee Reasoning</vt:lpstr>
      <vt:lpstr>Mover Logic: A Concurrent Program Logic for Reduction and Rely-Guarantee Reasoning</vt:lpstr>
      <vt:lpstr>Mover Logic: A Concurrent Program Logic for Reduction and Rely-Guarantee Reasoning</vt:lpstr>
      <vt:lpstr>Mover Logic: A Concurrent Program Logic for Reduction and Rely-Guarantee Reasoning</vt:lpstr>
      <vt:lpstr>Mover Logic: A Concurrent Program Logic for Reduction and Rely-Guarantee Reasoning</vt:lpstr>
      <vt:lpstr>Mover Logic: A Concurrent Program Logic for Reduction and Rely-Guarantee Reasoning</vt:lpstr>
      <vt:lpstr>Mover Logic: A Concurrent Program Logic for Reduction and Rely-Guarantee Reasoning</vt:lpstr>
      <vt:lpstr>Mover Logic: A Concurrent Program Logic for Reduction and Rely-Guarantee Reasoning</vt:lpstr>
      <vt:lpstr>Mover Logic: A Concurrent Program Logic for Reduction and Rely-Guarantee Reasoning</vt:lpstr>
      <vt:lpstr>Mover Logic: A Concurrent Program Logic for Reduction and Rely-Guarantee Reasoning</vt:lpstr>
      <vt:lpstr>Mover Logic: A Concurrent Program Logic for Reduction and Rely-Guarantee Reasoning</vt:lpstr>
      <vt:lpstr>Mover Logic: A Concurrent Program Logic for Reduction and Rely-Guarantee Reasoning</vt:lpstr>
      <vt:lpstr>PowerPoint 演示文稿</vt:lpstr>
      <vt:lpstr>End-to-End Mechanized Proof of a JIT-Accelerated eBPF Virtual Machine for IoT</vt:lpstr>
      <vt:lpstr>End-to-End Mechanized Proof of a JIT-Accelerated eBPF Virtual Machine for IoT</vt:lpstr>
      <vt:lpstr>End-to-End Mechanized Proof of a JIT-Accelerated eBPF Virtual Machine for IoT</vt:lpstr>
      <vt:lpstr>End-to-End Mechanized Proof of a JIT-Accelerated eBPF Virtual Machine for IoT</vt:lpstr>
      <vt:lpstr>End-to-End Mechanized Proof of a JIT-Accelerated eBPF Virtual Machine for IoT</vt:lpstr>
      <vt:lpstr>End-to-End Mechanized Proof of a JIT-Accelerated eBPF Virtual Machine for IoT</vt:lpstr>
      <vt:lpstr>End-to-End Mechanized Proof of a JIT-Accelerated eBPF Virtual Machine for IoT</vt:lpstr>
      <vt:lpstr>End-to-End Mechanized Proof of a JIT-Accelerated eBPF Virtual Machine for IoT</vt:lpstr>
      <vt:lpstr>End-to-End Mechanized Proof of a JIT-Accelerated eBPF Virtual Machine for IoT</vt:lpstr>
      <vt:lpstr>End-to-End Mechanized Proof of a JIT-Accelerated eBPF Virtual Machine for IoT</vt:lpstr>
      <vt:lpstr>End-to-End Mechanized Proof of a JIT-Accelerated eBPF Virtual Machine for IoT</vt:lpstr>
      <vt:lpstr>End-to-End Mechanized Proof of a JIT-Accelerated eBPF Virtual Machine for IoT</vt:lpstr>
      <vt:lpstr>PowerPoint 演示文稿</vt:lpstr>
      <vt:lpstr>A Comprehensive Specification and Verification of the L4 Microkernel API</vt:lpstr>
      <vt:lpstr>A Comprehensive Specification and Verification of the L4 Microkernel API</vt:lpstr>
      <vt:lpstr>A Comprehensive Specification and Verification of the L4 Microkernel API</vt:lpstr>
      <vt:lpstr>A Comprehensive Specification and Verification of the L4 Microkernel API</vt:lpstr>
      <vt:lpstr>A Comprehensive Specification and Verification of the L4 Microkernel API</vt:lpstr>
      <vt:lpstr>A Comprehensive Specification and Verification of the L4 Microkernel API</vt:lpstr>
      <vt:lpstr>PowerPoint 演示文稿</vt:lpstr>
      <vt:lpstr>rely-guarantee</vt:lpstr>
      <vt:lpstr>rely-guarantee</vt:lpstr>
      <vt:lpstr>PowerPoint 演示文稿</vt:lpstr>
      <vt:lpstr>Certifying Low-Level Programs with Hardware Interrupts and Preemptive Threads</vt:lpstr>
      <vt:lpstr>Certifying Low-Level Programs with Hardware Interrupts and Preemptive Threads</vt:lpstr>
      <vt:lpstr>Certifying Low-Level Programs with Hardware Interrupts and Preemptive Threads</vt:lpstr>
      <vt:lpstr>Certifying Low-Level Programs with Hardware Interrupts and Preemptive Threads</vt:lpstr>
      <vt:lpstr>Certifying Low-Level Programs with Hardware Interrupts and Preemptive Threads</vt:lpstr>
      <vt:lpstr>Certifying Low-Level Programs with Hardware Interrupts and Preemptive Threads</vt:lpstr>
      <vt:lpstr>Certifying Low-Level Programs with Hardware Interrupts and Preemptive Threads</vt:lpstr>
      <vt:lpstr>Certifying Low-Level Programs with Hardware Interrupts and Preemptive Threads</vt:lpstr>
      <vt:lpstr>Certifying Low-Level Programs with Hardware Interrupts and Preemptive Threads</vt:lpstr>
      <vt:lpstr>Certifying Low-Level Programs with Hardware Interrupts and Preemptive Threads</vt:lpstr>
      <vt:lpstr>PowerPoint 演示文稿</vt:lpstr>
      <vt:lpstr>Local rely-guarantee reasoning</vt:lpstr>
      <vt:lpstr>Local rely-guarantee reasoning</vt:lpstr>
      <vt:lpstr>Local rely-guarantee reasoning</vt:lpstr>
      <vt:lpstr>Local rely-guarantee reasoning</vt:lpstr>
      <vt:lpstr>Local rely-guarantee reasoning</vt:lpstr>
      <vt:lpstr>PowerPoint 演示文稿</vt:lpstr>
      <vt:lpstr>A Rely-Guarantee-Based Simulation for Verifying Concurrent Program Transformations</vt:lpstr>
      <vt:lpstr>A Rely-Guarantee-Based Simulation for Verifying Concurrent Program Transformations</vt:lpstr>
      <vt:lpstr>A Rely-Guarantee-Based Simulation for Verifying Concurrent Program Transformations</vt:lpstr>
      <vt:lpstr>A Rely-Guarantee-Based Simulation for Verifying Concurrent Program Transformations</vt:lpstr>
      <vt:lpstr>A Rely-Guarantee-Based Simulation for Verifying Concurrent Program Transformations</vt:lpstr>
      <vt:lpstr>A Rely-Guarantee-Based Simulation for Verifying Concurrent Program Transformations</vt:lpstr>
      <vt:lpstr>A Rely-Guarantee-Based Simulation for Verifying Concurrent Program Transformations</vt:lpstr>
      <vt:lpstr>PowerPoint 演示文稿</vt:lpstr>
      <vt:lpstr>PowerPoint 演示文稿</vt:lpstr>
      <vt:lpstr>Compositional Verification of Termination-Preserving Refinement of Concurrent Programs</vt:lpstr>
      <vt:lpstr>PowerPoint 演示文稿</vt:lpstr>
      <vt:lpstr>A Program Logic for Concurrent Objects under Fair Scheduling</vt:lpstr>
      <vt:lpstr>PowerPoint 演示文稿</vt:lpstr>
      <vt:lpstr>A Practical Verification Framework for  Preemptive OS Kernels</vt:lpstr>
      <vt:lpstr>A Practical Verification Framework for Preemptive OS Kernels</vt:lpstr>
      <vt:lpstr>A Practical Verification Framework for Preemptive OS Kernels</vt:lpstr>
      <vt:lpstr>A Practical Verification Framework for Preemptive OS Kernels</vt:lpstr>
      <vt:lpstr>A Practical Verification Framework for Preemptive OS Kernels</vt:lpstr>
      <vt:lpstr>A Practical Verification Framework for Preemptive OS Kernels</vt:lpstr>
      <vt:lpstr>A Practical Verification Framework for Preemptive OS Kernels</vt:lpstr>
      <vt:lpstr>A Practical Verification Framework for Preemptive OS Kernels</vt:lpstr>
      <vt:lpstr>A Practical Verification Framework for Preemptive OS Kernels</vt:lpstr>
      <vt:lpstr>A Practical Verification Framework for Preemptive OS Kernels</vt:lpstr>
      <vt:lpstr>A Practical Verification Framework for Preemptive OS Kernels</vt:lpstr>
      <vt:lpstr>A Practical Verification Framework for Preemptive OS Kernels</vt:lpstr>
      <vt:lpstr>A Practical Verification Framework for Preemptive OS Kernels</vt:lpstr>
      <vt:lpstr>A Practical Verification Framework for Preemptive OS Kernels</vt:lpstr>
      <vt:lpstr>A Practical Verification Framework for Preemptive OS Kernels</vt:lpstr>
      <vt:lpstr>A Practical Verification Framework for Preemptive OS Kernels</vt:lpstr>
      <vt:lpstr>A Practical Verification Framework for Preemptive OS Kernels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思远 郭</dc:creator>
  <cp:lastModifiedBy>思远 郭</cp:lastModifiedBy>
  <cp:revision>26</cp:revision>
  <dcterms:created xsi:type="dcterms:W3CDTF">2024-12-05T01:52:31Z</dcterms:created>
  <dcterms:modified xsi:type="dcterms:W3CDTF">2025-01-13T02:01:07Z</dcterms:modified>
</cp:coreProperties>
</file>